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91" r:id="rId3"/>
    <p:sldId id="257" r:id="rId4"/>
    <p:sldId id="258" r:id="rId5"/>
    <p:sldId id="260" r:id="rId6"/>
    <p:sldId id="323" r:id="rId7"/>
    <p:sldId id="261" r:id="rId8"/>
    <p:sldId id="262" r:id="rId9"/>
    <p:sldId id="318" r:id="rId10"/>
    <p:sldId id="263" r:id="rId11"/>
    <p:sldId id="280" r:id="rId12"/>
    <p:sldId id="292" r:id="rId13"/>
    <p:sldId id="293" r:id="rId14"/>
    <p:sldId id="294" r:id="rId15"/>
    <p:sldId id="335" r:id="rId16"/>
    <p:sldId id="321" r:id="rId17"/>
    <p:sldId id="330" r:id="rId18"/>
    <p:sldId id="324" r:id="rId19"/>
    <p:sldId id="295" r:id="rId20"/>
    <p:sldId id="296" r:id="rId21"/>
    <p:sldId id="299" r:id="rId22"/>
    <p:sldId id="329" r:id="rId23"/>
    <p:sldId id="325" r:id="rId24"/>
    <p:sldId id="301" r:id="rId25"/>
    <p:sldId id="303" r:id="rId26"/>
    <p:sldId id="302" r:id="rId27"/>
    <p:sldId id="304" r:id="rId28"/>
    <p:sldId id="305" r:id="rId29"/>
    <p:sldId id="306" r:id="rId30"/>
    <p:sldId id="320" r:id="rId31"/>
    <p:sldId id="307" r:id="rId32"/>
    <p:sldId id="332" r:id="rId33"/>
    <p:sldId id="308" r:id="rId34"/>
    <p:sldId id="333" r:id="rId35"/>
    <p:sldId id="334" r:id="rId36"/>
    <p:sldId id="309" r:id="rId37"/>
    <p:sldId id="311" r:id="rId38"/>
    <p:sldId id="312" r:id="rId39"/>
    <p:sldId id="313" r:id="rId40"/>
    <p:sldId id="331" r:id="rId41"/>
    <p:sldId id="314" r:id="rId42"/>
    <p:sldId id="316" r:id="rId43"/>
    <p:sldId id="328" r:id="rId44"/>
    <p:sldId id="267" r:id="rId45"/>
    <p:sldId id="317" r:id="rId46"/>
    <p:sldId id="327" r:id="rId47"/>
    <p:sldId id="322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ana.bedek@skole.hr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mailto:Dokumenti.dm@ncvvo.hr" TargetMode="External"/><Relationship Id="rId2" Type="http://schemas.openxmlformats.org/officeDocument/2006/relationships/hyperlink" Target="mailto:Prilagodba.dm@ncvvo.hr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spu@azvo.hr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stani-student.hr/" TargetMode="External"/><Relationship Id="rId2" Type="http://schemas.openxmlformats.org/officeDocument/2006/relationships/hyperlink" Target="http://www.ncvvo.hr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zos.hr/" TargetMode="External"/><Relationship Id="rId4" Type="http://schemas.openxmlformats.org/officeDocument/2006/relationships/hyperlink" Target="http://www.studij.hr/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DRŽAVNA MATURA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990600"/>
            <a:ext cx="7209817" cy="48768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0" y="3512960"/>
            <a:ext cx="5712179" cy="1524000"/>
          </a:xfrm>
        </p:spPr>
        <p:txBody>
          <a:bodyPr>
            <a:normAutofit/>
          </a:bodyPr>
          <a:lstStyle/>
          <a:p>
            <a:r>
              <a:rPr lang="hr-HR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2020./21.</a:t>
            </a:r>
          </a:p>
        </p:txBody>
      </p:sp>
    </p:spTree>
    <p:extLst>
      <p:ext uri="{BB962C8B-B14F-4D97-AF65-F5344CB8AC3E}">
        <p14:creationId xmlns:p14="http://schemas.microsoft.com/office/powerpoint/2010/main" val="94307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IZBORNI DIO MATURE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Nisu</a:t>
            </a:r>
            <a:r>
              <a:rPr lang="en-US" dirty="0" smtClean="0"/>
              <a:t> </a:t>
            </a:r>
            <a:r>
              <a:rPr lang="en-US" dirty="0" err="1" smtClean="0"/>
              <a:t>obvezni</a:t>
            </a:r>
            <a:r>
              <a:rPr lang="en-US" dirty="0" smtClean="0"/>
              <a:t>!</a:t>
            </a:r>
            <a:endParaRPr lang="en-US" dirty="0" smtClean="0"/>
          </a:p>
          <a:p>
            <a:r>
              <a:rPr lang="en-US" dirty="0" err="1"/>
              <a:t>Popis</a:t>
            </a:r>
            <a:r>
              <a:rPr lang="en-US" dirty="0"/>
              <a:t> </a:t>
            </a:r>
            <a:r>
              <a:rPr lang="en-US" dirty="0" err="1"/>
              <a:t>donosi</a:t>
            </a:r>
            <a:r>
              <a:rPr lang="en-US" dirty="0"/>
              <a:t> NCVVO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svaku</a:t>
            </a:r>
            <a:r>
              <a:rPr lang="en-US" dirty="0"/>
              <a:t> </a:t>
            </a:r>
            <a:r>
              <a:rPr lang="en-US" dirty="0" err="1"/>
              <a:t>školsku</a:t>
            </a:r>
            <a:r>
              <a:rPr lang="en-US" dirty="0"/>
              <a:t> </a:t>
            </a:r>
            <a:r>
              <a:rPr lang="en-US" dirty="0" err="1"/>
              <a:t>godinu</a:t>
            </a:r>
            <a:endParaRPr lang="en-US" dirty="0"/>
          </a:p>
          <a:p>
            <a:r>
              <a:rPr lang="en-US" dirty="0" err="1"/>
              <a:t>Sadržaji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način</a:t>
            </a:r>
            <a:r>
              <a:rPr lang="en-US" dirty="0"/>
              <a:t> </a:t>
            </a:r>
            <a:r>
              <a:rPr lang="en-US" dirty="0" err="1"/>
              <a:t>provjeravanja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ocjenjivanja</a:t>
            </a:r>
            <a:r>
              <a:rPr lang="en-US" dirty="0"/>
              <a:t> </a:t>
            </a:r>
            <a:r>
              <a:rPr lang="en-US" dirty="0" err="1"/>
              <a:t>znanja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sposobnosti</a:t>
            </a:r>
            <a:r>
              <a:rPr lang="en-US" dirty="0"/>
              <a:t> </a:t>
            </a:r>
            <a:r>
              <a:rPr lang="en-US" dirty="0" err="1" smtClean="0"/>
              <a:t>uređuj</a:t>
            </a:r>
            <a:r>
              <a:rPr lang="hr-HR" dirty="0" smtClean="0"/>
              <a:t>u</a:t>
            </a:r>
            <a:r>
              <a:rPr lang="en-US" dirty="0" smtClean="0"/>
              <a:t> </a:t>
            </a:r>
            <a:r>
              <a:rPr lang="en-US" dirty="0"/>
              <a:t>se </a:t>
            </a:r>
            <a:r>
              <a:rPr lang="en-US" b="1" dirty="0" err="1"/>
              <a:t>ispitnim</a:t>
            </a:r>
            <a:r>
              <a:rPr lang="en-US" b="1" dirty="0"/>
              <a:t> </a:t>
            </a:r>
            <a:r>
              <a:rPr lang="en-US" b="1" dirty="0" err="1"/>
              <a:t>katalozima</a:t>
            </a:r>
            <a:endParaRPr lang="en-US" b="1" dirty="0"/>
          </a:p>
          <a:p>
            <a:r>
              <a:rPr lang="en-US" dirty="0" smtClean="0"/>
              <a:t>U </a:t>
            </a:r>
            <a:r>
              <a:rPr lang="en-US" dirty="0" err="1" smtClean="0"/>
              <a:t>jednom</a:t>
            </a:r>
            <a:r>
              <a:rPr lang="en-US" dirty="0" smtClean="0"/>
              <a:t> </a:t>
            </a:r>
            <a:r>
              <a:rPr lang="en-US" dirty="0" err="1" smtClean="0"/>
              <a:t>roku</a:t>
            </a:r>
            <a:r>
              <a:rPr lang="en-US" dirty="0" smtClean="0"/>
              <a:t> </a:t>
            </a:r>
            <a:r>
              <a:rPr lang="en-US" dirty="0" err="1" smtClean="0"/>
              <a:t>moguće</a:t>
            </a:r>
            <a:r>
              <a:rPr lang="en-US" dirty="0" smtClean="0"/>
              <a:t> je </a:t>
            </a:r>
            <a:r>
              <a:rPr lang="en-US" dirty="0" err="1" smtClean="0"/>
              <a:t>prijaviti</a:t>
            </a:r>
            <a:r>
              <a:rPr lang="en-US" dirty="0" smtClean="0"/>
              <a:t> </a:t>
            </a:r>
            <a:r>
              <a:rPr lang="en-US" dirty="0" err="1" smtClean="0"/>
              <a:t>najviše</a:t>
            </a:r>
            <a:r>
              <a:rPr lang="en-US" dirty="0" smtClean="0"/>
              <a:t> </a:t>
            </a:r>
            <a:r>
              <a:rPr lang="en-US" b="1" dirty="0" err="1" smtClean="0"/>
              <a:t>šest</a:t>
            </a:r>
            <a:r>
              <a:rPr lang="en-US" b="1" dirty="0" smtClean="0"/>
              <a:t> </a:t>
            </a:r>
            <a:r>
              <a:rPr lang="en-US" b="1" dirty="0" err="1" smtClean="0"/>
              <a:t>izbornih</a:t>
            </a:r>
            <a:r>
              <a:rPr lang="en-US" b="1" dirty="0" smtClean="0"/>
              <a:t> </a:t>
            </a:r>
            <a:r>
              <a:rPr lang="en-US" b="1" dirty="0" err="1" smtClean="0"/>
              <a:t>predmeta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ovisno</a:t>
            </a:r>
            <a:r>
              <a:rPr lang="en-US" dirty="0" smtClean="0"/>
              <a:t> o </a:t>
            </a:r>
            <a:r>
              <a:rPr lang="en-US" dirty="0" err="1" smtClean="0"/>
              <a:t>zahtjevu</a:t>
            </a:r>
            <a:r>
              <a:rPr lang="en-US" dirty="0" smtClean="0"/>
              <a:t> </a:t>
            </a:r>
            <a:r>
              <a:rPr lang="en-US" dirty="0" err="1" smtClean="0"/>
              <a:t>studijskih</a:t>
            </a:r>
            <a:r>
              <a:rPr lang="en-US" dirty="0" smtClean="0"/>
              <a:t> </a:t>
            </a:r>
            <a:r>
              <a:rPr lang="en-US" dirty="0" err="1" smtClean="0"/>
              <a:t>programa</a:t>
            </a:r>
            <a:r>
              <a:rPr lang="en-US" dirty="0" smtClean="0"/>
              <a:t>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724400" y="2020067"/>
            <a:ext cx="3200400" cy="3605212"/>
          </a:xfrm>
        </p:spPr>
        <p:txBody>
          <a:bodyPr>
            <a:normAutofit fontScale="92500"/>
          </a:bodyPr>
          <a:lstStyle/>
          <a:p>
            <a:r>
              <a:rPr lang="en-US" dirty="0" err="1"/>
              <a:t>Izborni</a:t>
            </a:r>
            <a:r>
              <a:rPr lang="en-US" dirty="0"/>
              <a:t> </a:t>
            </a:r>
            <a:r>
              <a:rPr lang="en-US" dirty="0" err="1"/>
              <a:t>ispiti</a:t>
            </a:r>
            <a:r>
              <a:rPr lang="en-US" dirty="0"/>
              <a:t> </a:t>
            </a:r>
            <a:r>
              <a:rPr lang="en-US" dirty="0" err="1"/>
              <a:t>državne</a:t>
            </a:r>
            <a:r>
              <a:rPr lang="en-US" dirty="0"/>
              <a:t> mature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stranih</a:t>
            </a:r>
            <a:r>
              <a:rPr lang="en-US" dirty="0"/>
              <a:t> </a:t>
            </a:r>
            <a:r>
              <a:rPr lang="en-US" dirty="0" err="1"/>
              <a:t>jezika</a:t>
            </a:r>
            <a:r>
              <a:rPr lang="en-US" dirty="0"/>
              <a:t> </a:t>
            </a:r>
            <a:r>
              <a:rPr lang="en-US" dirty="0" err="1"/>
              <a:t>polažu</a:t>
            </a:r>
            <a:r>
              <a:rPr lang="en-US" dirty="0"/>
              <a:t> se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b="1" dirty="0" err="1"/>
              <a:t>višoj</a:t>
            </a:r>
            <a:r>
              <a:rPr lang="en-US" b="1" dirty="0"/>
              <a:t> (A) </a:t>
            </a:r>
            <a:r>
              <a:rPr lang="en-US" b="1" dirty="0" err="1"/>
              <a:t>razini</a:t>
            </a:r>
            <a:r>
              <a:rPr lang="en-US" b="1" dirty="0" smtClean="0"/>
              <a:t>.</a:t>
            </a:r>
          </a:p>
          <a:p>
            <a:r>
              <a:rPr lang="en-US" dirty="0" err="1" smtClean="0"/>
              <a:t>Učenik</a:t>
            </a:r>
            <a:r>
              <a:rPr lang="en-US" dirty="0" smtClean="0"/>
              <a:t> </a:t>
            </a:r>
            <a:r>
              <a:rPr lang="en-US" dirty="0" err="1" smtClean="0"/>
              <a:t>može</a:t>
            </a:r>
            <a:r>
              <a:rPr lang="en-US" dirty="0" smtClean="0"/>
              <a:t> </a:t>
            </a:r>
            <a:r>
              <a:rPr lang="en-US" dirty="0" err="1" smtClean="0"/>
              <a:t>prijaviti</a:t>
            </a:r>
            <a:r>
              <a:rPr lang="en-US" dirty="0" smtClean="0"/>
              <a:t> </a:t>
            </a:r>
            <a:r>
              <a:rPr lang="en-US" dirty="0" err="1" smtClean="0"/>
              <a:t>bilo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strani</a:t>
            </a:r>
            <a:r>
              <a:rPr lang="en-US" dirty="0" smtClean="0"/>
              <a:t> </a:t>
            </a:r>
            <a:r>
              <a:rPr lang="en-US" dirty="0" err="1" smtClean="0"/>
              <a:t>jezik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U </a:t>
            </a:r>
            <a:r>
              <a:rPr lang="en-US" dirty="0" err="1"/>
              <a:t>jednom</a:t>
            </a:r>
            <a:r>
              <a:rPr lang="en-US" dirty="0"/>
              <a:t> </a:t>
            </a:r>
            <a:r>
              <a:rPr lang="en-US" dirty="0" err="1"/>
              <a:t>danu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se </a:t>
            </a:r>
            <a:r>
              <a:rPr lang="en-US" dirty="0" err="1"/>
              <a:t>polagati</a:t>
            </a:r>
            <a:r>
              <a:rPr lang="en-US" dirty="0"/>
              <a:t> </a:t>
            </a:r>
            <a:r>
              <a:rPr lang="en-US" dirty="0" err="1"/>
              <a:t>najviše</a:t>
            </a:r>
            <a:r>
              <a:rPr lang="en-US" dirty="0"/>
              <a:t> </a:t>
            </a:r>
            <a:r>
              <a:rPr lang="en-US" b="1" dirty="0" err="1"/>
              <a:t>dva</a:t>
            </a:r>
            <a:r>
              <a:rPr lang="en-US" b="1" dirty="0"/>
              <a:t> </a:t>
            </a:r>
            <a:r>
              <a:rPr lang="en-US" b="1" dirty="0" err="1"/>
              <a:t>ispita</a:t>
            </a:r>
            <a:r>
              <a:rPr lang="en-US" b="1" dirty="0"/>
              <a:t> </a:t>
            </a:r>
            <a:r>
              <a:rPr lang="en-US" b="1" dirty="0" err="1"/>
              <a:t>državne</a:t>
            </a:r>
            <a:r>
              <a:rPr lang="en-US" b="1" dirty="0"/>
              <a:t> </a:t>
            </a:r>
            <a:r>
              <a:rPr lang="en-US" b="1" dirty="0" smtClean="0"/>
              <a:t>mature</a:t>
            </a:r>
            <a:r>
              <a:rPr lang="hr-HR" b="1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224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1295400"/>
            <a:ext cx="6858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Učenik</a:t>
            </a:r>
            <a:r>
              <a:rPr lang="en-US" sz="2400" dirty="0"/>
              <a:t> je </a:t>
            </a:r>
            <a:r>
              <a:rPr lang="en-US" sz="2400" dirty="0" err="1"/>
              <a:t>uspješno</a:t>
            </a:r>
            <a:r>
              <a:rPr lang="en-US" sz="2400" dirty="0"/>
              <a:t> </a:t>
            </a:r>
            <a:r>
              <a:rPr lang="en-US" sz="2400" dirty="0" err="1"/>
              <a:t>položio</a:t>
            </a:r>
            <a:r>
              <a:rPr lang="en-US" sz="2400" dirty="0"/>
              <a:t> </a:t>
            </a:r>
            <a:r>
              <a:rPr lang="en-US" sz="2400" dirty="0" err="1"/>
              <a:t>državnu</a:t>
            </a:r>
            <a:r>
              <a:rPr lang="en-US" sz="2400" dirty="0"/>
              <a:t> </a:t>
            </a:r>
            <a:r>
              <a:rPr lang="en-US" sz="2400" dirty="0" err="1"/>
              <a:t>maturu</a:t>
            </a:r>
            <a:r>
              <a:rPr lang="en-US" sz="2400" dirty="0"/>
              <a:t> </a:t>
            </a:r>
            <a:r>
              <a:rPr lang="en-US" sz="2400" b="1" dirty="0" err="1"/>
              <a:t>ako</a:t>
            </a:r>
            <a:r>
              <a:rPr lang="en-US" sz="2400" b="1" dirty="0"/>
              <a:t> je </a:t>
            </a:r>
            <a:r>
              <a:rPr lang="en-US" sz="2400" b="1" dirty="0" err="1"/>
              <a:t>položio</a:t>
            </a:r>
            <a:r>
              <a:rPr lang="en-US" sz="2400" b="1" dirty="0"/>
              <a:t> </a:t>
            </a:r>
            <a:r>
              <a:rPr lang="en-US" sz="2400" b="1" dirty="0" err="1"/>
              <a:t>sve</a:t>
            </a:r>
            <a:r>
              <a:rPr lang="en-US" sz="2400" b="1" dirty="0"/>
              <a:t> </a:t>
            </a:r>
            <a:r>
              <a:rPr lang="en-US" sz="2400" b="1" dirty="0" err="1"/>
              <a:t>ispite</a:t>
            </a:r>
            <a:r>
              <a:rPr lang="en-US" sz="2400" b="1" dirty="0"/>
              <a:t> </a:t>
            </a:r>
            <a:r>
              <a:rPr lang="en-US" sz="2400" b="1" dirty="0" err="1"/>
              <a:t>obveznoga</a:t>
            </a:r>
            <a:r>
              <a:rPr lang="en-US" sz="2400" b="1" dirty="0"/>
              <a:t> </a:t>
            </a:r>
            <a:r>
              <a:rPr lang="en-US" sz="2400" b="1" dirty="0" err="1"/>
              <a:t>dijela</a:t>
            </a:r>
            <a:r>
              <a:rPr lang="en-US" sz="2400" b="1" dirty="0"/>
              <a:t> </a:t>
            </a:r>
            <a:r>
              <a:rPr lang="en-US" sz="2400" b="1" dirty="0" err="1"/>
              <a:t>državne</a:t>
            </a:r>
            <a:r>
              <a:rPr lang="en-US" sz="2400" b="1" dirty="0"/>
              <a:t> </a:t>
            </a:r>
            <a:r>
              <a:rPr lang="en-US" sz="2400" b="1" dirty="0" smtClean="0"/>
              <a:t>mature </a:t>
            </a:r>
            <a:r>
              <a:rPr lang="hr-HR" sz="2400" dirty="0" smtClean="0"/>
              <a:t>te</a:t>
            </a:r>
            <a:r>
              <a:rPr lang="hr-HR" sz="2400" b="1" dirty="0" smtClean="0"/>
              <a:t> </a:t>
            </a:r>
            <a:r>
              <a:rPr lang="en-US" sz="2400" dirty="0" err="1" smtClean="0"/>
              <a:t>dobiva</a:t>
            </a:r>
            <a:r>
              <a:rPr lang="en-US" sz="2400" dirty="0" smtClean="0"/>
              <a:t> </a:t>
            </a:r>
            <a:endParaRPr lang="hr-HR" sz="2400" dirty="0" smtClean="0"/>
          </a:p>
          <a:p>
            <a:r>
              <a:rPr lang="hr-HR" sz="2800" b="1" i="1" dirty="0" smtClean="0">
                <a:solidFill>
                  <a:srgbClr val="FF0000"/>
                </a:solidFill>
              </a:rPr>
              <a:t>S</a:t>
            </a:r>
            <a:r>
              <a:rPr lang="en-US" sz="2800" b="1" i="1" dirty="0" err="1" smtClean="0">
                <a:solidFill>
                  <a:srgbClr val="FF0000"/>
                </a:solidFill>
              </a:rPr>
              <a:t>vjedodžbu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>
                <a:solidFill>
                  <a:srgbClr val="FF0000"/>
                </a:solidFill>
              </a:rPr>
              <a:t>o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položenoj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državnoj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maturi</a:t>
            </a:r>
            <a:r>
              <a:rPr lang="en-US" sz="2400" b="1" dirty="0"/>
              <a:t>,</a:t>
            </a:r>
            <a:r>
              <a:rPr lang="en-US" sz="2400" dirty="0"/>
              <a:t> </a:t>
            </a:r>
            <a:endParaRPr lang="hr-HR" sz="2400" dirty="0" smtClean="0"/>
          </a:p>
          <a:p>
            <a:endParaRPr lang="hr-HR" sz="2400" dirty="0" smtClean="0"/>
          </a:p>
          <a:p>
            <a:r>
              <a:rPr lang="en-US" sz="2400" dirty="0" smtClean="0"/>
              <a:t>a </a:t>
            </a:r>
            <a:r>
              <a:rPr lang="en-US" sz="2400" dirty="0"/>
              <a:t>o </a:t>
            </a:r>
            <a:r>
              <a:rPr lang="en-US" sz="2400" dirty="0" err="1"/>
              <a:t>položenim</a:t>
            </a:r>
            <a:r>
              <a:rPr lang="en-US" sz="2400" dirty="0"/>
              <a:t> </a:t>
            </a:r>
            <a:r>
              <a:rPr lang="en-US" sz="2400" dirty="0" err="1"/>
              <a:t>ispitima</a:t>
            </a:r>
            <a:r>
              <a:rPr lang="en-US" sz="2400" dirty="0"/>
              <a:t> </a:t>
            </a:r>
            <a:r>
              <a:rPr lang="en-US" sz="2400" dirty="0" err="1"/>
              <a:t>izbornog</a:t>
            </a:r>
            <a:r>
              <a:rPr lang="en-US" sz="2400" dirty="0"/>
              <a:t> </a:t>
            </a:r>
            <a:r>
              <a:rPr lang="en-US" sz="2400" dirty="0" err="1"/>
              <a:t>dijela</a:t>
            </a:r>
            <a:r>
              <a:rPr lang="en-US" sz="2400" dirty="0"/>
              <a:t> </a:t>
            </a:r>
            <a:r>
              <a:rPr lang="en-US" sz="2400" dirty="0" err="1"/>
              <a:t>dobiva</a:t>
            </a:r>
            <a:r>
              <a:rPr lang="en-US" sz="2400" dirty="0"/>
              <a:t> </a:t>
            </a:r>
            <a:r>
              <a:rPr lang="hr-HR" sz="2800" b="1" i="1" dirty="0" smtClean="0">
                <a:solidFill>
                  <a:srgbClr val="FF0000"/>
                </a:solidFill>
              </a:rPr>
              <a:t>P</a:t>
            </a:r>
            <a:r>
              <a:rPr lang="en-US" sz="2800" b="1" i="1" dirty="0" err="1" smtClean="0">
                <a:solidFill>
                  <a:srgbClr val="FF0000"/>
                </a:solidFill>
              </a:rPr>
              <a:t>otvrdu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>
                <a:solidFill>
                  <a:srgbClr val="FF0000"/>
                </a:solidFill>
              </a:rPr>
              <a:t>o </a:t>
            </a:r>
            <a:r>
              <a:rPr lang="en-US" sz="2800" b="1" i="1" dirty="0" err="1">
                <a:solidFill>
                  <a:srgbClr val="FF0000"/>
                </a:solidFill>
              </a:rPr>
              <a:t>položenim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ispitima</a:t>
            </a:r>
            <a:r>
              <a:rPr lang="en-US" sz="2400" b="1" i="1" dirty="0" smtClean="0"/>
              <a:t>.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53356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ISPITNI ROKOVI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4000" dirty="0" err="1" smtClean="0"/>
              <a:t>Ljetni</a:t>
            </a:r>
            <a:r>
              <a:rPr lang="en-US" sz="4000" dirty="0" smtClean="0"/>
              <a:t> </a:t>
            </a:r>
            <a:r>
              <a:rPr lang="en-US" sz="4000" dirty="0" err="1" smtClean="0"/>
              <a:t>ispitni</a:t>
            </a:r>
            <a:r>
              <a:rPr lang="en-US" sz="4000" dirty="0" smtClean="0"/>
              <a:t> </a:t>
            </a:r>
            <a:r>
              <a:rPr lang="en-US" sz="4000" dirty="0" err="1" smtClean="0"/>
              <a:t>rok</a:t>
            </a:r>
            <a:endParaRPr lang="hr-HR" sz="4000" dirty="0" smtClean="0"/>
          </a:p>
          <a:p>
            <a:pPr marL="0" indent="0">
              <a:buNone/>
            </a:pPr>
            <a:endParaRPr lang="en-US" sz="4000" dirty="0" smtClean="0"/>
          </a:p>
          <a:p>
            <a:r>
              <a:rPr lang="en-US" sz="4000" dirty="0" err="1" smtClean="0"/>
              <a:t>Jesenski</a:t>
            </a:r>
            <a:r>
              <a:rPr lang="en-US" sz="4000" dirty="0" smtClean="0"/>
              <a:t> </a:t>
            </a:r>
            <a:r>
              <a:rPr lang="en-US" sz="4000" dirty="0" err="1" smtClean="0"/>
              <a:t>ispitni</a:t>
            </a:r>
            <a:r>
              <a:rPr lang="en-US" sz="4000" dirty="0" smtClean="0"/>
              <a:t> </a:t>
            </a:r>
            <a:r>
              <a:rPr lang="en-US" sz="4000" dirty="0" err="1" smtClean="0"/>
              <a:t>rok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9804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143000"/>
            <a:ext cx="678180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/>
              <a:t>VAŽNI DATUMI ZA UČENIKE</a:t>
            </a:r>
            <a:r>
              <a:rPr lang="hr-HR" b="1" dirty="0" smtClean="0"/>
              <a:t>:</a:t>
            </a:r>
          </a:p>
          <a:p>
            <a:endParaRPr lang="hr-HR" dirty="0" smtClean="0"/>
          </a:p>
          <a:p>
            <a:r>
              <a:rPr lang="hr-HR" b="1" dirty="0" smtClean="0"/>
              <a:t>1.12. – 15. 2. 2021.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dirty="0" smtClean="0"/>
              <a:t>Prijave ispita državne mature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Potvrđivanje ispravnosti osobnih podataka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Potvrđivanje ispravnosti ocjena od 1. do 3. razreda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Kompletiranje zahtjeva za prilagodbu ispitne tehnologije (dostavljanje do 1.3.!)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 smtClean="0"/>
          </a:p>
          <a:p>
            <a:r>
              <a:rPr lang="hr-HR" b="1" dirty="0" smtClean="0"/>
              <a:t>15. 2. – 2. 5. 2021.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dirty="0" smtClean="0"/>
              <a:t>Naknadna prijava </a:t>
            </a:r>
            <a:r>
              <a:rPr lang="hr-HR" dirty="0"/>
              <a:t>(*samo uz opravdan razlog</a:t>
            </a:r>
            <a:r>
              <a:rPr lang="hr-HR" dirty="0" smtClean="0"/>
              <a:t>)</a:t>
            </a:r>
            <a:endParaRPr lang="hr-HR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dirty="0" smtClean="0"/>
              <a:t>Promjena prijavljenih ispita </a:t>
            </a:r>
            <a:r>
              <a:rPr lang="hr-HR" dirty="0" smtClean="0"/>
              <a:t>(*samo uz opravdan razlog)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dirty="0" smtClean="0"/>
              <a:t>Odjava prijavljenih ispita</a:t>
            </a:r>
          </a:p>
          <a:p>
            <a:endParaRPr lang="hr-HR" dirty="0" smtClean="0"/>
          </a:p>
          <a:p>
            <a:r>
              <a:rPr lang="hr-HR" b="1" dirty="0" smtClean="0"/>
              <a:t>22. 5. 2021.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Kraj nastavne godine za maturante</a:t>
            </a:r>
          </a:p>
          <a:p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6974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5862"/>
            <a:ext cx="6858000" cy="666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89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838200"/>
            <a:ext cx="7673176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609600"/>
            <a:ext cx="5008741" cy="54059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243700"/>
            <a:ext cx="4160032" cy="413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89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066800"/>
            <a:ext cx="6477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/>
              <a:t>13. 7. 2021.</a:t>
            </a:r>
          </a:p>
          <a:p>
            <a:r>
              <a:rPr lang="hr-HR" sz="2400" b="1" dirty="0" smtClean="0"/>
              <a:t>Objava privremenih rezultata ispita državne mature</a:t>
            </a:r>
          </a:p>
          <a:p>
            <a:endParaRPr lang="hr-HR" sz="2400" b="1" dirty="0"/>
          </a:p>
          <a:p>
            <a:r>
              <a:rPr lang="hr-HR" sz="2400" b="1" dirty="0" smtClean="0"/>
              <a:t>13. 7. 2021. – 15. 7. 2021.</a:t>
            </a:r>
          </a:p>
          <a:p>
            <a:r>
              <a:rPr lang="hr-HR" sz="2400" b="1" dirty="0" smtClean="0"/>
              <a:t>Rok za prigovore</a:t>
            </a:r>
          </a:p>
          <a:p>
            <a:endParaRPr lang="hr-HR" sz="2400" b="1" dirty="0"/>
          </a:p>
          <a:p>
            <a:r>
              <a:rPr lang="hr-HR" sz="2400" b="1" dirty="0" smtClean="0"/>
              <a:t>20. 7. 2021.</a:t>
            </a:r>
          </a:p>
          <a:p>
            <a:r>
              <a:rPr lang="hr-HR" sz="2400" b="1" dirty="0" smtClean="0"/>
              <a:t>Konačna objava rezultata ispita državne mature</a:t>
            </a:r>
          </a:p>
          <a:p>
            <a:endParaRPr lang="hr-HR" sz="2400" b="1" dirty="0"/>
          </a:p>
          <a:p>
            <a:r>
              <a:rPr lang="hr-HR" sz="2400" b="1" dirty="0" smtClean="0"/>
              <a:t>22. 7. 2021.</a:t>
            </a:r>
          </a:p>
          <a:p>
            <a:r>
              <a:rPr lang="hr-HR" sz="2400" b="1" dirty="0" smtClean="0"/>
              <a:t>Podjela svjedodžbi i potvrda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2814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1600200"/>
            <a:ext cx="63246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/>
              <a:t>Prijava visokih učilišta </a:t>
            </a:r>
          </a:p>
          <a:p>
            <a:endParaRPr lang="hr-HR" sz="2800" b="1" dirty="0" smtClean="0"/>
          </a:p>
          <a:p>
            <a:r>
              <a:rPr lang="hr-HR" sz="2800" dirty="0" smtClean="0"/>
              <a:t>moguća je od 1. veljače pa sve do objave konačnih rezultata državne mature – </a:t>
            </a:r>
            <a:r>
              <a:rPr lang="hr-HR" sz="2800" b="1" dirty="0" smtClean="0"/>
              <a:t>20. srpnja 2021. </a:t>
            </a:r>
          </a:p>
          <a:p>
            <a:endParaRPr lang="hr-HR" sz="2800" dirty="0" smtClean="0"/>
          </a:p>
          <a:p>
            <a:r>
              <a:rPr lang="hr-HR" dirty="0" smtClean="0"/>
              <a:t>(*osim u slučaju kad visoko učilište odredi raniji rok)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8254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143000"/>
            <a:ext cx="6965245" cy="990600"/>
          </a:xfrm>
        </p:spPr>
        <p:txBody>
          <a:bodyPr>
            <a:normAutofit fontScale="90000"/>
          </a:bodyPr>
          <a:lstStyle/>
          <a:p>
            <a:r>
              <a:rPr lang="en-US" sz="3100" b="1" dirty="0" err="1"/>
              <a:t>Uvjet</a:t>
            </a:r>
            <a:r>
              <a:rPr lang="en-US" sz="3100" b="1" dirty="0"/>
              <a:t> </a:t>
            </a:r>
            <a:r>
              <a:rPr lang="en-US" sz="3100" b="1" dirty="0" err="1"/>
              <a:t>pristupa</a:t>
            </a:r>
            <a:r>
              <a:rPr lang="en-US" sz="3100" b="1" dirty="0"/>
              <a:t> </a:t>
            </a:r>
            <a:r>
              <a:rPr lang="en-US" sz="3100" b="1" dirty="0" err="1"/>
              <a:t>prijavljenim</a:t>
            </a:r>
            <a:r>
              <a:rPr lang="en-US" sz="3100" b="1" dirty="0"/>
              <a:t> </a:t>
            </a:r>
            <a:r>
              <a:rPr lang="en-US" sz="3100" b="1" dirty="0" err="1"/>
              <a:t>ispitima</a:t>
            </a:r>
            <a:r>
              <a:rPr lang="en-US" sz="3100" b="1" dirty="0"/>
              <a:t> </a:t>
            </a:r>
            <a:r>
              <a:rPr lang="en-US" sz="3100" b="1" dirty="0" err="1"/>
              <a:t>državne</a:t>
            </a:r>
            <a:r>
              <a:rPr lang="en-US" sz="3100" b="1" dirty="0"/>
              <a:t> mature u </a:t>
            </a:r>
            <a:r>
              <a:rPr lang="en-US" sz="3100" b="1" dirty="0" err="1"/>
              <a:t>ljetnome</a:t>
            </a:r>
            <a:r>
              <a:rPr lang="en-US" sz="3100" b="1" dirty="0"/>
              <a:t> </a:t>
            </a:r>
            <a:r>
              <a:rPr lang="en-US" sz="3100" b="1" dirty="0" err="1" smtClean="0"/>
              <a:t>roku</a:t>
            </a:r>
            <a:r>
              <a:rPr lang="hr-HR" sz="3100" b="1" dirty="0" smtClean="0"/>
              <a:t>:</a:t>
            </a:r>
            <a:br>
              <a:rPr lang="hr-HR" sz="3100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učenici</a:t>
            </a:r>
            <a:r>
              <a:rPr lang="en-US" dirty="0" smtClean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b="1" dirty="0"/>
              <a:t>s </a:t>
            </a:r>
            <a:r>
              <a:rPr lang="en-US" b="1" dirty="0" err="1"/>
              <a:t>uspjehom</a:t>
            </a:r>
            <a:r>
              <a:rPr lang="en-US" dirty="0"/>
              <a:t> </a:t>
            </a:r>
            <a:r>
              <a:rPr lang="en-US" dirty="0" err="1"/>
              <a:t>završili</a:t>
            </a:r>
            <a:r>
              <a:rPr lang="en-US" dirty="0"/>
              <a:t> </a:t>
            </a:r>
            <a:r>
              <a:rPr lang="en-US" dirty="0" err="1"/>
              <a:t>nastavnu</a:t>
            </a:r>
            <a:r>
              <a:rPr lang="en-US" dirty="0"/>
              <a:t> </a:t>
            </a:r>
            <a:r>
              <a:rPr lang="en-US" dirty="0" err="1" smtClean="0"/>
              <a:t>godinu</a:t>
            </a:r>
            <a:endParaRPr lang="en-US" dirty="0" smtClean="0"/>
          </a:p>
          <a:p>
            <a:r>
              <a:rPr lang="en-US" dirty="0" err="1" smtClean="0"/>
              <a:t>učenici</a:t>
            </a:r>
            <a:r>
              <a:rPr lang="en-US" dirty="0" smtClean="0"/>
              <a:t> </a:t>
            </a:r>
            <a:r>
              <a:rPr lang="en-US" dirty="0" err="1"/>
              <a:t>kojima</a:t>
            </a:r>
            <a:r>
              <a:rPr lang="en-US" dirty="0"/>
              <a:t> je </a:t>
            </a:r>
            <a:r>
              <a:rPr lang="en-US" b="1" dirty="0" err="1"/>
              <a:t>pozitivno</a:t>
            </a:r>
            <a:r>
              <a:rPr lang="en-US" b="1" dirty="0"/>
              <a:t> </a:t>
            </a:r>
            <a:r>
              <a:rPr lang="en-US" b="1" dirty="0" err="1"/>
              <a:t>riješen</a:t>
            </a:r>
            <a:r>
              <a:rPr lang="en-US" b="1" dirty="0"/>
              <a:t> </a:t>
            </a:r>
            <a:r>
              <a:rPr lang="en-US" b="1" dirty="0" err="1"/>
              <a:t>prigovor</a:t>
            </a:r>
            <a:r>
              <a:rPr lang="en-US" b="1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zaključenu</a:t>
            </a:r>
            <a:r>
              <a:rPr lang="en-US" dirty="0"/>
              <a:t> </a:t>
            </a:r>
            <a:r>
              <a:rPr lang="en-US" dirty="0" err="1"/>
              <a:t>negativnu</a:t>
            </a:r>
            <a:r>
              <a:rPr lang="en-US" dirty="0"/>
              <a:t> </a:t>
            </a:r>
            <a:r>
              <a:rPr lang="en-US" dirty="0" err="1"/>
              <a:t>ocjenu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err="1" smtClean="0"/>
              <a:t>Učenici</a:t>
            </a:r>
            <a:r>
              <a:rPr lang="en-US" dirty="0" smtClean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upućeni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 smtClean="0"/>
              <a:t>popravne</a:t>
            </a:r>
            <a:r>
              <a:rPr lang="en-US" dirty="0"/>
              <a:t> </a:t>
            </a:r>
            <a:r>
              <a:rPr lang="en-US" dirty="0" err="1" smtClean="0"/>
              <a:t>ispite</a:t>
            </a:r>
            <a:r>
              <a:rPr lang="en-US" dirty="0" smtClean="0"/>
              <a:t>/ </a:t>
            </a:r>
            <a:r>
              <a:rPr lang="en-US" dirty="0" err="1" smtClean="0"/>
              <a:t>dopunski</a:t>
            </a:r>
            <a:r>
              <a:rPr lang="en-US" dirty="0" smtClean="0"/>
              <a:t> </a:t>
            </a:r>
            <a:r>
              <a:rPr lang="en-US" dirty="0"/>
              <a:t>rad </a:t>
            </a:r>
            <a:r>
              <a:rPr lang="en-US" b="1" dirty="0"/>
              <a:t>ne </a:t>
            </a:r>
            <a:r>
              <a:rPr lang="en-US" b="1" dirty="0" err="1"/>
              <a:t>mogu</a:t>
            </a:r>
            <a:r>
              <a:rPr lang="en-US" b="1" dirty="0"/>
              <a:t> </a:t>
            </a:r>
            <a:r>
              <a:rPr lang="en-US" b="1" dirty="0" err="1"/>
              <a:t>pristupiti</a:t>
            </a:r>
            <a:r>
              <a:rPr lang="en-US" b="1" dirty="0"/>
              <a:t> </a:t>
            </a:r>
            <a:r>
              <a:rPr lang="en-US" b="1" dirty="0" err="1"/>
              <a:t>prijavljenim</a:t>
            </a:r>
            <a:r>
              <a:rPr lang="en-US" b="1" dirty="0"/>
              <a:t> </a:t>
            </a:r>
            <a:r>
              <a:rPr lang="en-US" b="1" dirty="0" err="1"/>
              <a:t>ispitima</a:t>
            </a:r>
            <a:r>
              <a:rPr lang="en-US" b="1" dirty="0"/>
              <a:t> u </a:t>
            </a:r>
            <a:r>
              <a:rPr lang="en-US" b="1" dirty="0" err="1"/>
              <a:t>ljetnome</a:t>
            </a:r>
            <a:r>
              <a:rPr lang="en-US" b="1" dirty="0"/>
              <a:t> </a:t>
            </a:r>
            <a:r>
              <a:rPr lang="en-US" b="1" dirty="0" err="1" smtClean="0"/>
              <a:t>roku</a:t>
            </a:r>
            <a:r>
              <a:rPr lang="en-US" b="1" dirty="0" smtClean="0"/>
              <a:t>! </a:t>
            </a:r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i="1" dirty="0" err="1"/>
              <a:t>Pravilnik</a:t>
            </a:r>
            <a:r>
              <a:rPr lang="en-US" i="1" dirty="0"/>
              <a:t> o </a:t>
            </a:r>
            <a:r>
              <a:rPr lang="en-US" i="1" dirty="0" err="1"/>
              <a:t>polaganju</a:t>
            </a:r>
            <a:r>
              <a:rPr lang="en-US" i="1" dirty="0"/>
              <a:t> </a:t>
            </a:r>
            <a:r>
              <a:rPr lang="en-US" i="1" dirty="0" err="1"/>
              <a:t>državne</a:t>
            </a:r>
            <a:r>
              <a:rPr lang="en-US" i="1" dirty="0"/>
              <a:t> mature</a:t>
            </a:r>
            <a:r>
              <a:rPr lang="en-US" dirty="0"/>
              <a:t>, </a:t>
            </a:r>
            <a:r>
              <a:rPr lang="en-US" dirty="0" err="1"/>
              <a:t>Članak</a:t>
            </a:r>
            <a:r>
              <a:rPr lang="en-US" dirty="0"/>
              <a:t> 16., </a:t>
            </a:r>
            <a:r>
              <a:rPr lang="en-US" dirty="0" err="1"/>
              <a:t>stavak</a:t>
            </a:r>
            <a:r>
              <a:rPr lang="en-US" dirty="0"/>
              <a:t> 1.).</a:t>
            </a:r>
          </a:p>
        </p:txBody>
      </p:sp>
    </p:spTree>
    <p:extLst>
      <p:ext uri="{BB962C8B-B14F-4D97-AF65-F5344CB8AC3E}">
        <p14:creationId xmlns:p14="http://schemas.microsoft.com/office/powerpoint/2010/main" val="402108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143001"/>
            <a:ext cx="6965245" cy="990600"/>
          </a:xfrm>
        </p:spPr>
        <p:txBody>
          <a:bodyPr>
            <a:normAutofit fontScale="90000"/>
          </a:bodyPr>
          <a:lstStyle/>
          <a:p>
            <a:r>
              <a:rPr lang="en-US" sz="2700" b="1" dirty="0" smtClean="0"/>
              <a:t>ISPITN</a:t>
            </a:r>
            <a:r>
              <a:rPr lang="hr-HR" sz="2700" b="1" dirty="0" smtClean="0"/>
              <a:t>A</a:t>
            </a:r>
            <a:r>
              <a:rPr lang="en-US" sz="2700" b="1" dirty="0" smtClean="0"/>
              <a:t> KOORDINATOR</a:t>
            </a:r>
            <a:r>
              <a:rPr lang="hr-HR" sz="2700" b="1" dirty="0" smtClean="0"/>
              <a:t>ICA</a:t>
            </a:r>
            <a:r>
              <a:rPr lang="en-US" sz="2700" b="1" dirty="0" smtClean="0"/>
              <a:t> </a:t>
            </a:r>
            <a:r>
              <a:rPr lang="en-US" sz="2700" b="1" dirty="0"/>
              <a:t>XVI. GIMNAZIJE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057400"/>
            <a:ext cx="6196405" cy="3603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sz="3200" dirty="0"/>
              <a:t>Ana </a:t>
            </a:r>
            <a:r>
              <a:rPr lang="en-US" sz="3200" dirty="0" err="1"/>
              <a:t>Bedek</a:t>
            </a:r>
            <a:endParaRPr lang="en-US" sz="3200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ana.bedek@skole.hr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err="1" smtClean="0"/>
              <a:t>konzultacije</a:t>
            </a:r>
            <a:r>
              <a:rPr lang="en-US" b="1" dirty="0" smtClean="0"/>
              <a:t>:</a:t>
            </a:r>
            <a:endParaRPr lang="en-US" dirty="0"/>
          </a:p>
          <a:p>
            <a:pPr marL="0" indent="0">
              <a:buNone/>
            </a:pPr>
            <a:r>
              <a:rPr lang="hr-HR" dirty="0" smtClean="0"/>
              <a:t>utorkom</a:t>
            </a:r>
            <a:r>
              <a:rPr lang="en-US" dirty="0" smtClean="0"/>
              <a:t> POPODNE</a:t>
            </a:r>
            <a:r>
              <a:rPr lang="hr-HR" dirty="0" smtClean="0"/>
              <a:t>: 3</a:t>
            </a:r>
            <a:r>
              <a:rPr lang="en-US" dirty="0" smtClean="0"/>
              <a:t>. </a:t>
            </a:r>
            <a:r>
              <a:rPr lang="en-US" dirty="0"/>
              <a:t>sat </a:t>
            </a:r>
            <a:r>
              <a:rPr lang="en-US" dirty="0" smtClean="0"/>
              <a:t>(</a:t>
            </a:r>
            <a:r>
              <a:rPr lang="hr-HR" dirty="0" smtClean="0"/>
              <a:t>15.30 - 16.10</a:t>
            </a:r>
            <a:r>
              <a:rPr lang="en-US" dirty="0" smtClean="0"/>
              <a:t>)</a:t>
            </a:r>
            <a:endParaRPr lang="en-US" dirty="0"/>
          </a:p>
          <a:p>
            <a:pPr marL="0" indent="0">
              <a:buNone/>
            </a:pPr>
            <a:r>
              <a:rPr lang="hr-HR" dirty="0" smtClean="0"/>
              <a:t>utorkom</a:t>
            </a:r>
            <a:r>
              <a:rPr lang="en-US" dirty="0" smtClean="0"/>
              <a:t> UJUTRO</a:t>
            </a:r>
            <a:r>
              <a:rPr lang="hr-HR" dirty="0" smtClean="0"/>
              <a:t>: 3</a:t>
            </a:r>
            <a:r>
              <a:rPr lang="en-US" dirty="0" smtClean="0"/>
              <a:t>. </a:t>
            </a:r>
            <a:r>
              <a:rPr lang="en-US" dirty="0"/>
              <a:t>sat </a:t>
            </a:r>
            <a:r>
              <a:rPr lang="en-US" dirty="0" smtClean="0"/>
              <a:t>(</a:t>
            </a:r>
            <a:r>
              <a:rPr lang="hr-HR" dirty="0" smtClean="0"/>
              <a:t>9.25 - 10.10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10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Naknadna</a:t>
            </a:r>
            <a:r>
              <a:rPr lang="en-US" b="1" dirty="0"/>
              <a:t> </a:t>
            </a:r>
            <a:r>
              <a:rPr lang="en-US" b="1" dirty="0" err="1" smtClean="0"/>
              <a:t>prijava</a:t>
            </a:r>
            <a:r>
              <a:rPr lang="hr-HR" b="1" dirty="0" smtClean="0"/>
              <a:t> i promjena</a:t>
            </a:r>
            <a:r>
              <a:rPr lang="en-US" b="1" dirty="0" smtClean="0"/>
              <a:t> </a:t>
            </a:r>
            <a:r>
              <a:rPr lang="en-US" b="1" dirty="0" err="1"/>
              <a:t>ispita</a:t>
            </a:r>
            <a:r>
              <a:rPr lang="en-US" b="1" dirty="0"/>
              <a:t> </a:t>
            </a:r>
            <a:r>
              <a:rPr lang="en-US" dirty="0"/>
              <a:t>‒ </a:t>
            </a:r>
            <a:r>
              <a:rPr lang="en-US" sz="3100" dirty="0" err="1"/>
              <a:t>samo</a:t>
            </a:r>
            <a:r>
              <a:rPr lang="en-US" sz="3100" dirty="0"/>
              <a:t> </a:t>
            </a:r>
            <a:r>
              <a:rPr lang="en-US" sz="3100" dirty="0" err="1"/>
              <a:t>iz</a:t>
            </a:r>
            <a:r>
              <a:rPr lang="en-US" sz="3100" dirty="0"/>
              <a:t> </a:t>
            </a:r>
            <a:r>
              <a:rPr lang="hr-HR" sz="3100" dirty="0" smtClean="0"/>
              <a:t/>
            </a:r>
            <a:br>
              <a:rPr lang="hr-HR" sz="3100" dirty="0" smtClean="0"/>
            </a:br>
            <a:r>
              <a:rPr lang="en-US" sz="3100" dirty="0" err="1" smtClean="0"/>
              <a:t>opravdanih</a:t>
            </a:r>
            <a:r>
              <a:rPr lang="en-US" sz="3100" dirty="0" smtClean="0"/>
              <a:t> </a:t>
            </a:r>
            <a:r>
              <a:rPr lang="en-US" sz="3100" dirty="0" err="1"/>
              <a:t>razloga</a:t>
            </a:r>
            <a:endParaRPr lang="en-US" sz="31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09922" y="2667000"/>
            <a:ext cx="6135445" cy="3284669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i="1" dirty="0" err="1"/>
              <a:t>Pravilniku</a:t>
            </a:r>
            <a:r>
              <a:rPr lang="en-US" i="1" dirty="0"/>
              <a:t> o </a:t>
            </a:r>
            <a:r>
              <a:rPr lang="en-US" i="1" dirty="0" err="1"/>
              <a:t>polaganju</a:t>
            </a:r>
            <a:r>
              <a:rPr lang="en-US" i="1" dirty="0"/>
              <a:t> </a:t>
            </a:r>
            <a:r>
              <a:rPr lang="en-US" i="1" dirty="0" err="1"/>
              <a:t>državne</a:t>
            </a:r>
            <a:r>
              <a:rPr lang="en-US" i="1" dirty="0"/>
              <a:t> mature </a:t>
            </a:r>
            <a:r>
              <a:rPr lang="en-US" dirty="0"/>
              <a:t>(</a:t>
            </a:r>
            <a:r>
              <a:rPr lang="en-US" dirty="0" err="1"/>
              <a:t>Narodne</a:t>
            </a:r>
            <a:r>
              <a:rPr lang="en-US" dirty="0"/>
              <a:t> </a:t>
            </a:r>
            <a:r>
              <a:rPr lang="en-US" dirty="0" err="1"/>
              <a:t>novine</a:t>
            </a:r>
            <a:r>
              <a:rPr lang="en-US" dirty="0"/>
              <a:t>, br. 1/13.)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endParaRPr lang="hr-HR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b="1" dirty="0" err="1" smtClean="0"/>
              <a:t>opravdani</a:t>
            </a:r>
            <a:r>
              <a:rPr lang="en-US" b="1" dirty="0" smtClean="0"/>
              <a:t> </a:t>
            </a:r>
            <a:r>
              <a:rPr lang="en-US" b="1" dirty="0" err="1"/>
              <a:t>razlozi</a:t>
            </a:r>
            <a:r>
              <a:rPr lang="en-US" b="1" dirty="0"/>
              <a:t> </a:t>
            </a:r>
            <a:r>
              <a:rPr lang="en-US" b="1" dirty="0" err="1"/>
              <a:t>mogu</a:t>
            </a:r>
            <a:r>
              <a:rPr lang="en-US" b="1" dirty="0"/>
              <a:t> </a:t>
            </a:r>
            <a:r>
              <a:rPr lang="en-US" b="1" dirty="0" err="1"/>
              <a:t>biti</a:t>
            </a:r>
            <a:r>
              <a:rPr lang="en-US" b="1" dirty="0"/>
              <a:t>:</a:t>
            </a:r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 err="1"/>
              <a:t>teži</a:t>
            </a:r>
            <a:r>
              <a:rPr lang="en-US" dirty="0"/>
              <a:t> </a:t>
            </a:r>
            <a:r>
              <a:rPr lang="en-US" dirty="0" err="1"/>
              <a:t>zdravstveni</a:t>
            </a:r>
            <a:r>
              <a:rPr lang="en-US" dirty="0"/>
              <a:t> </a:t>
            </a:r>
            <a:r>
              <a:rPr lang="en-US" dirty="0" err="1"/>
              <a:t>problemi</a:t>
            </a:r>
            <a:r>
              <a:rPr lang="en-US" dirty="0"/>
              <a:t> u </a:t>
            </a:r>
            <a:r>
              <a:rPr lang="en-US" dirty="0" err="1"/>
              <a:t>razdoblju</a:t>
            </a:r>
            <a:r>
              <a:rPr lang="en-US" dirty="0"/>
              <a:t> </a:t>
            </a:r>
            <a:r>
              <a:rPr lang="en-US" dirty="0" err="1" smtClean="0"/>
              <a:t>trajanja</a:t>
            </a:r>
            <a:r>
              <a:rPr lang="hr-HR" dirty="0"/>
              <a:t> </a:t>
            </a:r>
            <a:r>
              <a:rPr lang="en-US" dirty="0" err="1" smtClean="0"/>
              <a:t>prijava</a:t>
            </a:r>
            <a:r>
              <a:rPr lang="en-US" dirty="0" smtClean="0"/>
              <a:t> </a:t>
            </a:r>
            <a:r>
              <a:rPr lang="en-US" dirty="0" err="1"/>
              <a:t>ispita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 err="1"/>
              <a:t>smrt</a:t>
            </a:r>
            <a:r>
              <a:rPr lang="en-US" dirty="0"/>
              <a:t> u </a:t>
            </a:r>
            <a:r>
              <a:rPr lang="en-US" dirty="0" err="1"/>
              <a:t>obitelji</a:t>
            </a:r>
            <a:r>
              <a:rPr lang="en-US" dirty="0"/>
              <a:t>, </a:t>
            </a:r>
            <a:r>
              <a:rPr lang="en-US" dirty="0" err="1"/>
              <a:t>prometna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druga</a:t>
            </a:r>
            <a:r>
              <a:rPr lang="en-US" dirty="0"/>
              <a:t> </a:t>
            </a:r>
            <a:r>
              <a:rPr lang="en-US" dirty="0" err="1"/>
              <a:t>nesreća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 err="1"/>
              <a:t>drugi</a:t>
            </a:r>
            <a:r>
              <a:rPr lang="en-US" dirty="0"/>
              <a:t> </a:t>
            </a:r>
            <a:r>
              <a:rPr lang="en-US" dirty="0" err="1"/>
              <a:t>opravdani</a:t>
            </a:r>
            <a:r>
              <a:rPr lang="en-US" dirty="0"/>
              <a:t> </a:t>
            </a:r>
            <a:r>
              <a:rPr lang="en-US" dirty="0" err="1"/>
              <a:t>razlozi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Učenici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naknadno</a:t>
            </a:r>
            <a:r>
              <a:rPr lang="en-US" dirty="0"/>
              <a:t> </a:t>
            </a:r>
            <a:r>
              <a:rPr lang="en-US" dirty="0" err="1"/>
              <a:t>prijaviti</a:t>
            </a:r>
            <a:r>
              <a:rPr lang="en-US" dirty="0"/>
              <a:t> </a:t>
            </a:r>
            <a:r>
              <a:rPr lang="en-US" dirty="0" err="1" smtClean="0"/>
              <a:t>ispite</a:t>
            </a:r>
            <a:r>
              <a:rPr lang="en-US" dirty="0" smtClean="0"/>
              <a:t> </a:t>
            </a:r>
            <a:r>
              <a:rPr lang="en-US" dirty="0" err="1"/>
              <a:t>državne</a:t>
            </a:r>
            <a:r>
              <a:rPr lang="en-US" dirty="0"/>
              <a:t> </a:t>
            </a:r>
            <a:r>
              <a:rPr lang="en-US" dirty="0" smtClean="0"/>
              <a:t>mature</a:t>
            </a:r>
            <a:r>
              <a:rPr lang="hr-HR" dirty="0" smtClean="0"/>
              <a:t> i promijeniti razine ispita -</a:t>
            </a:r>
            <a:r>
              <a:rPr lang="en-US" dirty="0" smtClean="0"/>
              <a:t> </a:t>
            </a:r>
            <a:r>
              <a:rPr lang="en-US" dirty="0" err="1"/>
              <a:t>najkasnije</a:t>
            </a:r>
            <a:r>
              <a:rPr lang="en-US" dirty="0"/>
              <a:t> </a:t>
            </a:r>
            <a:r>
              <a:rPr lang="en-US" b="1" dirty="0"/>
              <a:t>30 dana </a:t>
            </a:r>
            <a:r>
              <a:rPr lang="en-US" b="1" dirty="0" err="1"/>
              <a:t>prije</a:t>
            </a:r>
            <a:r>
              <a:rPr lang="en-US" b="1" dirty="0"/>
              <a:t> </a:t>
            </a:r>
            <a:r>
              <a:rPr lang="en-US" b="1" dirty="0" err="1"/>
              <a:t>početka</a:t>
            </a:r>
            <a:r>
              <a:rPr lang="en-US" b="1" dirty="0"/>
              <a:t> </a:t>
            </a:r>
            <a:r>
              <a:rPr lang="en-US" b="1" dirty="0" err="1"/>
              <a:t>ispitnoga</a:t>
            </a:r>
            <a:r>
              <a:rPr lang="en-US" b="1" dirty="0"/>
              <a:t> </a:t>
            </a:r>
            <a:r>
              <a:rPr lang="en-US" b="1" dirty="0" err="1"/>
              <a:t>roka</a:t>
            </a:r>
            <a:r>
              <a:rPr lang="en-US" b="1" dirty="0"/>
              <a:t>, </a:t>
            </a:r>
            <a:r>
              <a:rPr lang="en-US" b="1" dirty="0" err="1"/>
              <a:t>tj</a:t>
            </a:r>
            <a:r>
              <a:rPr lang="en-US" b="1" dirty="0"/>
              <a:t>. do </a:t>
            </a:r>
            <a:r>
              <a:rPr lang="hr-HR" b="1" u="sng" dirty="0" smtClean="0"/>
              <a:t>2</a:t>
            </a:r>
            <a:r>
              <a:rPr lang="en-US" b="1" u="sng" dirty="0" smtClean="0"/>
              <a:t>. </a:t>
            </a:r>
            <a:r>
              <a:rPr lang="en-US" b="1" u="sng" dirty="0" err="1"/>
              <a:t>svibnja</a:t>
            </a:r>
            <a:r>
              <a:rPr lang="en-US" b="1" u="sng" dirty="0"/>
              <a:t> </a:t>
            </a:r>
            <a:r>
              <a:rPr lang="hr-HR" b="1" u="sng" dirty="0" smtClean="0"/>
              <a:t>2021</a:t>
            </a:r>
            <a:r>
              <a:rPr lang="en-US" b="1" u="sng" dirty="0" smtClean="0"/>
              <a:t>. </a:t>
            </a:r>
            <a:r>
              <a:rPr lang="en-US" b="1" u="sng" dirty="0" err="1"/>
              <a:t>godine</a:t>
            </a:r>
            <a:r>
              <a:rPr lang="en-US" b="1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23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Odjava</a:t>
            </a:r>
            <a:r>
              <a:rPr lang="en-US" dirty="0"/>
              <a:t> </a:t>
            </a:r>
            <a:r>
              <a:rPr lang="en-US" dirty="0" err="1"/>
              <a:t>prijavljenih</a:t>
            </a:r>
            <a:r>
              <a:rPr lang="en-US" dirty="0"/>
              <a:t> </a:t>
            </a:r>
            <a:r>
              <a:rPr lang="en-US" dirty="0" err="1"/>
              <a:t>ispita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362200"/>
            <a:ext cx="6196405" cy="3603812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Polaganje</a:t>
            </a:r>
            <a:r>
              <a:rPr lang="en-US" dirty="0"/>
              <a:t> </a:t>
            </a:r>
            <a:r>
              <a:rPr lang="en-US" dirty="0" err="1"/>
              <a:t>prijavljenih</a:t>
            </a:r>
            <a:r>
              <a:rPr lang="en-US" dirty="0"/>
              <a:t> </a:t>
            </a:r>
            <a:r>
              <a:rPr lang="en-US" dirty="0" err="1"/>
              <a:t>ispita</a:t>
            </a:r>
            <a:r>
              <a:rPr lang="en-US" dirty="0"/>
              <a:t> </a:t>
            </a:r>
            <a:r>
              <a:rPr lang="en-US" dirty="0" err="1"/>
              <a:t>učenik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odjaviti</a:t>
            </a:r>
            <a:r>
              <a:rPr lang="en-US" dirty="0"/>
              <a:t> </a:t>
            </a:r>
            <a:r>
              <a:rPr lang="en-US" b="1" dirty="0" err="1"/>
              <a:t>najkasnije</a:t>
            </a:r>
            <a:r>
              <a:rPr lang="en-US" b="1" dirty="0"/>
              <a:t> </a:t>
            </a:r>
            <a:r>
              <a:rPr lang="hr-HR" b="1" dirty="0" smtClean="0"/>
              <a:t>3</a:t>
            </a:r>
            <a:r>
              <a:rPr lang="en-US" b="1" dirty="0" smtClean="0"/>
              <a:t>0 </a:t>
            </a:r>
            <a:r>
              <a:rPr lang="en-US" b="1" dirty="0"/>
              <a:t>dana </a:t>
            </a:r>
            <a:r>
              <a:rPr lang="en-US" b="1" dirty="0" err="1"/>
              <a:t>prije</a:t>
            </a:r>
            <a:r>
              <a:rPr lang="en-US" b="1" dirty="0"/>
              <a:t> </a:t>
            </a:r>
            <a:r>
              <a:rPr lang="en-US" b="1" dirty="0" err="1"/>
              <a:t>početka</a:t>
            </a:r>
            <a:r>
              <a:rPr lang="en-US" b="1" dirty="0"/>
              <a:t> </a:t>
            </a:r>
            <a:r>
              <a:rPr lang="en-US" b="1" dirty="0" err="1"/>
              <a:t>ispitnoga</a:t>
            </a:r>
            <a:r>
              <a:rPr lang="en-US" b="1" dirty="0"/>
              <a:t> </a:t>
            </a:r>
            <a:r>
              <a:rPr lang="en-US" b="1" dirty="0" err="1"/>
              <a:t>roka</a:t>
            </a:r>
            <a:r>
              <a:rPr lang="en-US" b="1" dirty="0"/>
              <a:t>, </a:t>
            </a:r>
            <a:r>
              <a:rPr lang="en-US" b="1" dirty="0" err="1"/>
              <a:t>tj</a:t>
            </a:r>
            <a:r>
              <a:rPr lang="en-US" b="1" dirty="0"/>
              <a:t>. do </a:t>
            </a:r>
            <a:r>
              <a:rPr lang="hr-HR" b="1" u="sng" dirty="0" smtClean="0"/>
              <a:t>2. svibnja 2021.</a:t>
            </a:r>
            <a:endParaRPr lang="en-US" dirty="0"/>
          </a:p>
          <a:p>
            <a:endParaRPr lang="en-US" dirty="0">
              <a:solidFill>
                <a:srgbClr val="00B0F0"/>
              </a:solidFill>
            </a:endParaRPr>
          </a:p>
          <a:p>
            <a:r>
              <a:rPr lang="vi-VN" dirty="0" smtClean="0"/>
              <a:t>Ako </a:t>
            </a:r>
            <a:r>
              <a:rPr lang="vi-VN" dirty="0"/>
              <a:t>se ispit ne odjavi u određenome roku i ako se ne prilože dokazi o opravdanosti izostanka u propisanim rokovima, smatra se da je </a:t>
            </a:r>
            <a:r>
              <a:rPr lang="vi-VN" u="sng" dirty="0"/>
              <a:t>ispitni rok iskorišten, a učenik tada mora platiti naknadu troškova polaganja ispita</a:t>
            </a:r>
            <a:r>
              <a:rPr lang="en-US" u="sng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45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885" y="609600"/>
            <a:ext cx="6965245" cy="1202485"/>
          </a:xfrm>
        </p:spPr>
        <p:txBody>
          <a:bodyPr/>
          <a:lstStyle/>
          <a:p>
            <a:r>
              <a:rPr lang="hr-HR" dirty="0" smtClean="0"/>
              <a:t>Plaćanje ispita</a:t>
            </a:r>
            <a:endParaRPr lang="hr-HR" dirty="0"/>
          </a:p>
        </p:txBody>
      </p:sp>
      <p:sp>
        <p:nvSpPr>
          <p:cNvPr id="3" name="TextBox 2"/>
          <p:cNvSpPr txBox="1"/>
          <p:nvPr/>
        </p:nvSpPr>
        <p:spPr>
          <a:xfrm>
            <a:off x="1524000" y="2133600"/>
            <a:ext cx="65362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Učenici </a:t>
            </a:r>
            <a:r>
              <a:rPr lang="hr-HR" sz="2400" b="1" dirty="0" smtClean="0"/>
              <a:t>ne plaćaju troškove polaganja ispita </a:t>
            </a:r>
            <a:r>
              <a:rPr lang="hr-HR" sz="2400" dirty="0" smtClean="0"/>
              <a:t>u kalendarskoj godini u kojoj završavaju srednjoškolsko obrazovanje.</a:t>
            </a:r>
          </a:p>
          <a:p>
            <a:endParaRPr lang="hr-HR" sz="2400" dirty="0"/>
          </a:p>
          <a:p>
            <a:r>
              <a:rPr lang="hr-HR" sz="2400" dirty="0" smtClean="0"/>
              <a:t>Ako učenik u jesenskom roku prijavi ispit koji je položio u ljetnom roku, </a:t>
            </a:r>
            <a:r>
              <a:rPr lang="hr-HR" sz="2400" b="1" dirty="0" smtClean="0"/>
              <a:t>ima obvezu platiti naknadu troškova ispita</a:t>
            </a:r>
            <a:r>
              <a:rPr lang="hr-HR" sz="2400" dirty="0" smtClean="0"/>
              <a:t> bez obzira na razinu prijavljenog ispita.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83380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2133600"/>
            <a:ext cx="5638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prstClr val="black"/>
                </a:solidFill>
                <a:latin typeface="Constantia"/>
                <a:ea typeface="+mj-ea"/>
                <a:cs typeface="+mj-cs"/>
              </a:rPr>
              <a:t>NAČIN POLAGANJA DRŽAVNE MATURE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2786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524000"/>
            <a:ext cx="7010400" cy="4199069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Ako</a:t>
            </a:r>
            <a:r>
              <a:rPr lang="en-US" dirty="0" smtClean="0"/>
              <a:t> </a:t>
            </a:r>
            <a:r>
              <a:rPr lang="en-US" dirty="0" err="1" smtClean="0"/>
              <a:t>učenik</a:t>
            </a:r>
            <a:r>
              <a:rPr lang="en-US" dirty="0" smtClean="0"/>
              <a:t> </a:t>
            </a:r>
            <a:r>
              <a:rPr lang="en-US" b="1" dirty="0" err="1" smtClean="0"/>
              <a:t>zakasni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početak</a:t>
            </a:r>
            <a:r>
              <a:rPr lang="en-US" dirty="0" smtClean="0"/>
              <a:t> </a:t>
            </a:r>
            <a:r>
              <a:rPr lang="en-US" dirty="0" err="1" smtClean="0"/>
              <a:t>ispita</a:t>
            </a:r>
            <a:r>
              <a:rPr lang="en-US" dirty="0" smtClean="0"/>
              <a:t> </a:t>
            </a:r>
            <a:r>
              <a:rPr lang="en-US" u="sng" dirty="0" err="1" smtClean="0"/>
              <a:t>manje</a:t>
            </a:r>
            <a:r>
              <a:rPr lang="en-US" u="sng" dirty="0" smtClean="0"/>
              <a:t> od 30 </a:t>
            </a:r>
            <a:r>
              <a:rPr lang="en-US" u="sng" dirty="0" err="1" smtClean="0"/>
              <a:t>minuta</a:t>
            </a:r>
            <a:r>
              <a:rPr lang="en-US" dirty="0" smtClean="0"/>
              <a:t>, </a:t>
            </a:r>
            <a:r>
              <a:rPr lang="en-US" dirty="0" err="1" smtClean="0"/>
              <a:t>može</a:t>
            </a:r>
            <a:r>
              <a:rPr lang="en-US" dirty="0" smtClean="0"/>
              <a:t> </a:t>
            </a:r>
            <a:r>
              <a:rPr lang="en-US" dirty="0" err="1" smtClean="0"/>
              <a:t>pristupiti</a:t>
            </a:r>
            <a:r>
              <a:rPr lang="en-US" dirty="0" smtClean="0"/>
              <a:t> </a:t>
            </a:r>
            <a:r>
              <a:rPr lang="en-US" dirty="0" err="1" smtClean="0"/>
              <a:t>polaganju</a:t>
            </a:r>
            <a:r>
              <a:rPr lang="en-US" dirty="0" smtClean="0"/>
              <a:t> </a:t>
            </a:r>
            <a:r>
              <a:rPr lang="en-US" dirty="0" err="1" smtClean="0"/>
              <a:t>ispita</a:t>
            </a:r>
            <a:r>
              <a:rPr lang="en-US" dirty="0" smtClean="0"/>
              <a:t>, </a:t>
            </a:r>
            <a:r>
              <a:rPr lang="en-US" dirty="0" err="1" smtClean="0"/>
              <a:t>ali</a:t>
            </a:r>
            <a:r>
              <a:rPr lang="en-US" dirty="0" smtClean="0"/>
              <a:t> </a:t>
            </a:r>
            <a:r>
              <a:rPr lang="en-US" dirty="0" err="1" smtClean="0"/>
              <a:t>vrijeme</a:t>
            </a:r>
            <a:r>
              <a:rPr lang="en-US" dirty="0" smtClean="0"/>
              <a:t> </a:t>
            </a:r>
            <a:r>
              <a:rPr lang="en-US" dirty="0" err="1" smtClean="0"/>
              <a:t>polaganja</a:t>
            </a:r>
            <a:r>
              <a:rPr lang="en-US" dirty="0" smtClean="0"/>
              <a:t> mu se ne </a:t>
            </a:r>
            <a:r>
              <a:rPr lang="en-US" dirty="0" err="1" smtClean="0"/>
              <a:t>produžuje</a:t>
            </a:r>
            <a:endParaRPr lang="en-US" dirty="0" smtClean="0"/>
          </a:p>
          <a:p>
            <a:r>
              <a:rPr lang="en-US" dirty="0" err="1" smtClean="0"/>
              <a:t>Ako</a:t>
            </a:r>
            <a:r>
              <a:rPr lang="en-US" dirty="0" smtClean="0"/>
              <a:t> </a:t>
            </a:r>
            <a:r>
              <a:rPr lang="en-US" dirty="0" err="1" smtClean="0"/>
              <a:t>učenik</a:t>
            </a:r>
            <a:r>
              <a:rPr lang="en-US" dirty="0" smtClean="0"/>
              <a:t> </a:t>
            </a:r>
            <a:r>
              <a:rPr lang="en-US" dirty="0" err="1" smtClean="0"/>
              <a:t>zakasni</a:t>
            </a:r>
            <a:r>
              <a:rPr lang="en-US" dirty="0" smtClean="0"/>
              <a:t>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 err="1" smtClean="0"/>
              <a:t>opravdanih</a:t>
            </a:r>
            <a:r>
              <a:rPr lang="en-US" dirty="0" smtClean="0"/>
              <a:t> </a:t>
            </a:r>
            <a:r>
              <a:rPr lang="en-US" dirty="0" err="1" smtClean="0"/>
              <a:t>raloga</a:t>
            </a:r>
            <a:r>
              <a:rPr lang="en-US" dirty="0" smtClean="0"/>
              <a:t> </a:t>
            </a:r>
            <a:r>
              <a:rPr lang="en-US" u="sng" dirty="0" err="1" smtClean="0"/>
              <a:t>više</a:t>
            </a:r>
            <a:r>
              <a:rPr lang="en-US" u="sng" dirty="0" smtClean="0"/>
              <a:t> od 30 </a:t>
            </a:r>
            <a:r>
              <a:rPr lang="en-US" u="sng" dirty="0" err="1" smtClean="0"/>
              <a:t>minuta</a:t>
            </a:r>
            <a:r>
              <a:rPr lang="en-US" dirty="0" smtClean="0"/>
              <a:t> – </a:t>
            </a:r>
            <a:r>
              <a:rPr lang="en-US" dirty="0" err="1" smtClean="0"/>
              <a:t>Centar</a:t>
            </a:r>
            <a:r>
              <a:rPr lang="en-US" dirty="0" smtClean="0"/>
              <a:t> mu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prijedlog</a:t>
            </a:r>
            <a:r>
              <a:rPr lang="en-US" dirty="0" smtClean="0"/>
              <a:t> ŠIP-a </a:t>
            </a:r>
            <a:r>
              <a:rPr lang="en-US" dirty="0" err="1" smtClean="0"/>
              <a:t>dopušta</a:t>
            </a:r>
            <a:r>
              <a:rPr lang="en-US" dirty="0" smtClean="0"/>
              <a:t> </a:t>
            </a:r>
            <a:r>
              <a:rPr lang="en-US" dirty="0" err="1" smtClean="0"/>
              <a:t>polaganje</a:t>
            </a:r>
            <a:r>
              <a:rPr lang="en-US" dirty="0" smtClean="0"/>
              <a:t> </a:t>
            </a:r>
            <a:r>
              <a:rPr lang="en-US" dirty="0" err="1" smtClean="0"/>
              <a:t>cijelog</a:t>
            </a:r>
            <a:r>
              <a:rPr lang="en-US" dirty="0" smtClean="0"/>
              <a:t> </a:t>
            </a:r>
            <a:r>
              <a:rPr lang="en-US" dirty="0" err="1" smtClean="0"/>
              <a:t>ispita</a:t>
            </a:r>
            <a:r>
              <a:rPr lang="en-US" dirty="0" smtClean="0"/>
              <a:t> u </a:t>
            </a:r>
            <a:r>
              <a:rPr lang="en-US" dirty="0" err="1" smtClean="0"/>
              <a:t>sljedećem</a:t>
            </a:r>
            <a:r>
              <a:rPr lang="en-US" dirty="0" smtClean="0"/>
              <a:t> </a:t>
            </a:r>
            <a:r>
              <a:rPr lang="en-US" dirty="0" err="1" smtClean="0"/>
              <a:t>ispitnom</a:t>
            </a:r>
            <a:r>
              <a:rPr lang="en-US" dirty="0" smtClean="0"/>
              <a:t> </a:t>
            </a:r>
            <a:r>
              <a:rPr lang="en-US" dirty="0" err="1" smtClean="0"/>
              <a:t>roku</a:t>
            </a:r>
            <a:r>
              <a:rPr lang="en-US" dirty="0" smtClean="0"/>
              <a:t> (</a:t>
            </a:r>
            <a:r>
              <a:rPr lang="en-US" dirty="0" err="1" smtClean="0"/>
              <a:t>smatrat</a:t>
            </a:r>
            <a:r>
              <a:rPr lang="en-US" dirty="0" smtClean="0"/>
              <a:t> </a:t>
            </a:r>
            <a:r>
              <a:rPr lang="en-US" dirty="0" err="1" smtClean="0"/>
              <a:t>će</a:t>
            </a:r>
            <a:r>
              <a:rPr lang="en-US" dirty="0" smtClean="0"/>
              <a:t> se da </a:t>
            </a:r>
            <a:r>
              <a:rPr lang="en-US" dirty="0" err="1" smtClean="0"/>
              <a:t>učenik</a:t>
            </a:r>
            <a:r>
              <a:rPr lang="en-US" dirty="0" smtClean="0"/>
              <a:t> </a:t>
            </a:r>
            <a:r>
              <a:rPr lang="en-US" dirty="0" err="1" smtClean="0"/>
              <a:t>nije</a:t>
            </a:r>
            <a:r>
              <a:rPr lang="en-US" dirty="0" smtClean="0"/>
              <a:t> </a:t>
            </a:r>
            <a:r>
              <a:rPr lang="en-US" dirty="0" err="1" smtClean="0"/>
              <a:t>iskoristio</a:t>
            </a:r>
            <a:r>
              <a:rPr lang="en-US" dirty="0" smtClean="0"/>
              <a:t> </a:t>
            </a:r>
            <a:r>
              <a:rPr lang="en-US" dirty="0" err="1" smtClean="0"/>
              <a:t>ispitni</a:t>
            </a:r>
            <a:r>
              <a:rPr lang="en-US" dirty="0" smtClean="0"/>
              <a:t> </a:t>
            </a:r>
            <a:r>
              <a:rPr lang="en-US" dirty="0" err="1" smtClean="0"/>
              <a:t>rok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Opravdani</a:t>
            </a:r>
            <a:r>
              <a:rPr lang="en-US" dirty="0" smtClean="0"/>
              <a:t> </a:t>
            </a:r>
            <a:r>
              <a:rPr lang="en-US" dirty="0" err="1" smtClean="0"/>
              <a:t>razlozi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    - </a:t>
            </a:r>
            <a:r>
              <a:rPr lang="en-US" dirty="0" err="1" smtClean="0"/>
              <a:t>zdravstveni</a:t>
            </a:r>
            <a:r>
              <a:rPr lang="en-US" dirty="0" smtClean="0"/>
              <a:t> </a:t>
            </a:r>
            <a:r>
              <a:rPr lang="en-US" dirty="0" err="1" smtClean="0"/>
              <a:t>problemi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- </a:t>
            </a:r>
            <a:r>
              <a:rPr lang="en-US" dirty="0" err="1" smtClean="0"/>
              <a:t>okolnosti</a:t>
            </a:r>
            <a:r>
              <a:rPr lang="en-US" dirty="0" smtClean="0"/>
              <a:t> u </a:t>
            </a:r>
            <a:r>
              <a:rPr lang="en-US" dirty="0" err="1" smtClean="0"/>
              <a:t>prometu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- </a:t>
            </a:r>
            <a:r>
              <a:rPr lang="en-US" dirty="0" err="1" smtClean="0"/>
              <a:t>smrt</a:t>
            </a:r>
            <a:r>
              <a:rPr lang="en-US" dirty="0" smtClean="0"/>
              <a:t> u </a:t>
            </a:r>
            <a:r>
              <a:rPr lang="en-US" dirty="0" err="1" smtClean="0"/>
              <a:t>obitelji</a:t>
            </a:r>
            <a:r>
              <a:rPr lang="en-US" dirty="0" smtClean="0"/>
              <a:t>, </a:t>
            </a:r>
            <a:r>
              <a:rPr lang="en-US" dirty="0" err="1" smtClean="0"/>
              <a:t>prometna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druga</a:t>
            </a:r>
            <a:r>
              <a:rPr lang="en-US" dirty="0" smtClean="0"/>
              <a:t> </a:t>
            </a:r>
            <a:r>
              <a:rPr lang="en-US" dirty="0" err="1" smtClean="0"/>
              <a:t>nesreća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- </a:t>
            </a:r>
            <a:r>
              <a:rPr lang="en-US" dirty="0" err="1" smtClean="0"/>
              <a:t>drugi</a:t>
            </a:r>
            <a:r>
              <a:rPr lang="en-US" dirty="0" smtClean="0"/>
              <a:t> </a:t>
            </a:r>
            <a:r>
              <a:rPr lang="en-US" dirty="0" err="1" smtClean="0"/>
              <a:t>izvanredni</a:t>
            </a:r>
            <a:r>
              <a:rPr lang="en-US" dirty="0" smtClean="0"/>
              <a:t> </a:t>
            </a:r>
            <a:r>
              <a:rPr lang="en-US" dirty="0" err="1" smtClean="0"/>
              <a:t>događaji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12985" y="838200"/>
            <a:ext cx="685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 smtClean="0">
                <a:solidFill>
                  <a:prstClr val="black"/>
                </a:solidFill>
                <a:latin typeface="Constantia"/>
                <a:ea typeface="+mj-ea"/>
                <a:cs typeface="+mj-cs"/>
              </a:rPr>
              <a:t>KAŠNJENJE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4241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90600" y="1905000"/>
            <a:ext cx="6668845" cy="3818069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Učenici</a:t>
            </a:r>
            <a:r>
              <a:rPr lang="en-US" dirty="0" smtClean="0"/>
              <a:t> </a:t>
            </a:r>
            <a:r>
              <a:rPr lang="en-US" dirty="0" err="1" smtClean="0"/>
              <a:t>moraju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ispit</a:t>
            </a:r>
            <a:r>
              <a:rPr lang="en-US" dirty="0" smtClean="0"/>
              <a:t> </a:t>
            </a:r>
            <a:r>
              <a:rPr lang="en-US" dirty="0" err="1" smtClean="0"/>
              <a:t>doći</a:t>
            </a:r>
            <a:r>
              <a:rPr lang="en-US" dirty="0" smtClean="0"/>
              <a:t> </a:t>
            </a:r>
            <a:r>
              <a:rPr lang="en-US" b="1" dirty="0" err="1" smtClean="0"/>
              <a:t>najkasnije</a:t>
            </a:r>
            <a:r>
              <a:rPr lang="en-US" b="1" dirty="0" smtClean="0"/>
              <a:t> 30 </a:t>
            </a:r>
            <a:r>
              <a:rPr lang="en-US" b="1" dirty="0" err="1" smtClean="0"/>
              <a:t>minuta</a:t>
            </a:r>
            <a:r>
              <a:rPr lang="en-US" b="1" dirty="0" smtClean="0"/>
              <a:t> </a:t>
            </a:r>
            <a:r>
              <a:rPr lang="en-US" b="1" dirty="0" err="1" smtClean="0"/>
              <a:t>prije</a:t>
            </a:r>
            <a:r>
              <a:rPr lang="en-US" b="1" dirty="0" smtClean="0"/>
              <a:t> </a:t>
            </a:r>
            <a:r>
              <a:rPr lang="en-US" b="1" dirty="0" err="1" smtClean="0"/>
              <a:t>početka</a:t>
            </a:r>
            <a:r>
              <a:rPr lang="en-US" b="1" dirty="0" smtClean="0"/>
              <a:t> </a:t>
            </a:r>
            <a:r>
              <a:rPr lang="en-US" b="1" dirty="0" err="1" smtClean="0"/>
              <a:t>ispita</a:t>
            </a:r>
            <a:r>
              <a:rPr lang="en-US" b="1" dirty="0" smtClean="0"/>
              <a:t>.</a:t>
            </a:r>
          </a:p>
          <a:p>
            <a:r>
              <a:rPr lang="en-US" dirty="0" err="1" smtClean="0"/>
              <a:t>Moraju</a:t>
            </a:r>
            <a:r>
              <a:rPr lang="en-US" dirty="0" smtClean="0"/>
              <a:t> </a:t>
            </a:r>
            <a:r>
              <a:rPr lang="en-US" dirty="0" err="1" smtClean="0"/>
              <a:t>imati</a:t>
            </a:r>
            <a:r>
              <a:rPr lang="en-US" dirty="0" smtClean="0"/>
              <a:t> </a:t>
            </a:r>
            <a:r>
              <a:rPr lang="en-US" dirty="0" err="1" smtClean="0"/>
              <a:t>osobni</a:t>
            </a:r>
            <a:r>
              <a:rPr lang="en-US" dirty="0" smtClean="0"/>
              <a:t> </a:t>
            </a:r>
            <a:r>
              <a:rPr lang="en-US" dirty="0" err="1" smtClean="0"/>
              <a:t>dokument</a:t>
            </a:r>
            <a:r>
              <a:rPr lang="en-US" dirty="0" smtClean="0"/>
              <a:t> s </a:t>
            </a:r>
            <a:r>
              <a:rPr lang="en-US" dirty="0" err="1" smtClean="0"/>
              <a:t>fotografijom</a:t>
            </a:r>
            <a:endParaRPr lang="en-US" dirty="0" smtClean="0"/>
          </a:p>
          <a:p>
            <a:r>
              <a:rPr lang="en-US" dirty="0" err="1" smtClean="0"/>
              <a:t>Mogu</a:t>
            </a:r>
            <a:r>
              <a:rPr lang="en-US" dirty="0" smtClean="0"/>
              <a:t> </a:t>
            </a:r>
            <a:r>
              <a:rPr lang="en-US" dirty="0" err="1" smtClean="0"/>
              <a:t>imati</a:t>
            </a:r>
            <a:r>
              <a:rPr lang="en-US" dirty="0" smtClean="0"/>
              <a:t> </a:t>
            </a:r>
            <a:r>
              <a:rPr lang="en-US" dirty="0" err="1" smtClean="0"/>
              <a:t>samo</a:t>
            </a:r>
            <a:r>
              <a:rPr lang="en-US" dirty="0" smtClean="0"/>
              <a:t> </a:t>
            </a:r>
            <a:r>
              <a:rPr lang="en-US" dirty="0" err="1" smtClean="0"/>
              <a:t>pribor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pomagala</a:t>
            </a:r>
            <a:r>
              <a:rPr lang="en-US" dirty="0" smtClean="0"/>
              <a:t>,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svaki</a:t>
            </a:r>
            <a:r>
              <a:rPr lang="en-US" dirty="0" smtClean="0"/>
              <a:t> </a:t>
            </a:r>
            <a:r>
              <a:rPr lang="en-US" dirty="0" err="1" smtClean="0"/>
              <a:t>ispit</a:t>
            </a:r>
            <a:r>
              <a:rPr lang="en-US" dirty="0" smtClean="0"/>
              <a:t> </a:t>
            </a:r>
            <a:r>
              <a:rPr lang="en-US" dirty="0" err="1" smtClean="0"/>
              <a:t>propisana</a:t>
            </a:r>
            <a:r>
              <a:rPr lang="en-US" dirty="0" smtClean="0"/>
              <a:t> </a:t>
            </a:r>
            <a:r>
              <a:rPr lang="en-US" dirty="0" err="1" smtClean="0"/>
              <a:t>predmetnim</a:t>
            </a:r>
            <a:r>
              <a:rPr lang="en-US" dirty="0" smtClean="0"/>
              <a:t> </a:t>
            </a:r>
            <a:r>
              <a:rPr lang="en-US" dirty="0" err="1" smtClean="0"/>
              <a:t>ispitnim</a:t>
            </a:r>
            <a:r>
              <a:rPr lang="en-US" dirty="0" smtClean="0"/>
              <a:t> </a:t>
            </a:r>
            <a:r>
              <a:rPr lang="en-US" dirty="0" err="1" smtClean="0"/>
              <a:t>katalogom</a:t>
            </a:r>
            <a:endParaRPr lang="en-US" dirty="0" smtClean="0"/>
          </a:p>
          <a:p>
            <a:r>
              <a:rPr lang="en-US" dirty="0" err="1" smtClean="0"/>
              <a:t>Učenik</a:t>
            </a:r>
            <a:r>
              <a:rPr lang="en-US" dirty="0" smtClean="0"/>
              <a:t> </a:t>
            </a:r>
            <a:r>
              <a:rPr lang="en-US" dirty="0" err="1" smtClean="0"/>
              <a:t>tijekom</a:t>
            </a:r>
            <a:r>
              <a:rPr lang="en-US" dirty="0" smtClean="0"/>
              <a:t> </a:t>
            </a:r>
            <a:r>
              <a:rPr lang="en-US" dirty="0" err="1" smtClean="0"/>
              <a:t>ispita</a:t>
            </a:r>
            <a:r>
              <a:rPr lang="en-US" dirty="0" smtClean="0"/>
              <a:t> ne </a:t>
            </a:r>
            <a:r>
              <a:rPr lang="en-US" dirty="0" err="1" smtClean="0"/>
              <a:t>smije</a:t>
            </a:r>
            <a:r>
              <a:rPr lang="en-US" dirty="0" smtClean="0"/>
              <a:t> </a:t>
            </a:r>
            <a:r>
              <a:rPr lang="en-US" dirty="0" err="1" smtClean="0"/>
              <a:t>koristiti</a:t>
            </a:r>
            <a:r>
              <a:rPr lang="en-US" dirty="0" smtClean="0"/>
              <a:t> </a:t>
            </a:r>
            <a:r>
              <a:rPr lang="en-US" dirty="0" err="1" smtClean="0"/>
              <a:t>niti</a:t>
            </a:r>
            <a:r>
              <a:rPr lang="en-US" dirty="0" smtClean="0"/>
              <a:t> </a:t>
            </a:r>
            <a:r>
              <a:rPr lang="en-US" dirty="0" err="1" smtClean="0"/>
              <a:t>ima</a:t>
            </a:r>
            <a:r>
              <a:rPr lang="hr-HR" dirty="0" smtClean="0"/>
              <a:t>t</a:t>
            </a:r>
            <a:r>
              <a:rPr lang="en-US" dirty="0" err="1" smtClean="0"/>
              <a:t>i</a:t>
            </a:r>
            <a:r>
              <a:rPr lang="en-US" dirty="0" smtClean="0"/>
              <a:t> u </a:t>
            </a:r>
            <a:r>
              <a:rPr lang="en-US" dirty="0" err="1" smtClean="0"/>
              <a:t>blizini</a:t>
            </a:r>
            <a:r>
              <a:rPr lang="en-US" dirty="0" smtClean="0"/>
              <a:t> </a:t>
            </a:r>
            <a:r>
              <a:rPr lang="en-US" dirty="0" err="1" smtClean="0"/>
              <a:t>radnog</a:t>
            </a:r>
            <a:r>
              <a:rPr lang="en-US" dirty="0" smtClean="0"/>
              <a:t> </a:t>
            </a:r>
            <a:r>
              <a:rPr lang="en-US" dirty="0" err="1" smtClean="0"/>
              <a:t>mjesta</a:t>
            </a:r>
            <a:r>
              <a:rPr lang="en-US" dirty="0" smtClean="0"/>
              <a:t> </a:t>
            </a:r>
            <a:r>
              <a:rPr lang="en-US" dirty="0" err="1" smtClean="0"/>
              <a:t>mobilni</a:t>
            </a:r>
            <a:r>
              <a:rPr lang="en-US" dirty="0" smtClean="0"/>
              <a:t> </a:t>
            </a:r>
            <a:r>
              <a:rPr lang="en-US" dirty="0" err="1" smtClean="0"/>
              <a:t>telefon</a:t>
            </a:r>
            <a:r>
              <a:rPr lang="en-US" dirty="0" smtClean="0"/>
              <a:t> </a:t>
            </a:r>
            <a:r>
              <a:rPr lang="en-US" dirty="0" err="1" smtClean="0"/>
              <a:t>niti</a:t>
            </a:r>
            <a:r>
              <a:rPr lang="en-US" dirty="0" smtClean="0"/>
              <a:t> </a:t>
            </a:r>
            <a:r>
              <a:rPr lang="en-US" dirty="0" err="1" smtClean="0"/>
              <a:t>druge</a:t>
            </a:r>
            <a:r>
              <a:rPr lang="en-US" dirty="0" smtClean="0"/>
              <a:t> </a:t>
            </a:r>
            <a:r>
              <a:rPr lang="en-US" dirty="0" err="1" smtClean="0"/>
              <a:t>prijenosne</a:t>
            </a:r>
            <a:r>
              <a:rPr lang="en-US" dirty="0" smtClean="0"/>
              <a:t> </a:t>
            </a:r>
            <a:r>
              <a:rPr lang="en-US" dirty="0" err="1" smtClean="0"/>
              <a:t>elektroničke</a:t>
            </a:r>
            <a:r>
              <a:rPr lang="en-US" dirty="0" smtClean="0"/>
              <a:t> </a:t>
            </a:r>
            <a:r>
              <a:rPr lang="en-US" dirty="0" err="1" smtClean="0"/>
              <a:t>komunikacijske</a:t>
            </a:r>
            <a:r>
              <a:rPr lang="en-US" dirty="0" smtClean="0"/>
              <a:t> </a:t>
            </a:r>
            <a:r>
              <a:rPr lang="en-US" dirty="0" err="1" smtClean="0"/>
              <a:t>uređaje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17260" y="106680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latin typeface="+mj-lt"/>
              </a:rPr>
              <a:t>PRIJE ISPITA</a:t>
            </a:r>
            <a:endParaRPr lang="hr-HR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8932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1" y="914400"/>
            <a:ext cx="3581400" cy="516685"/>
          </a:xfrm>
        </p:spPr>
        <p:txBody>
          <a:bodyPr>
            <a:noAutofit/>
          </a:bodyPr>
          <a:lstStyle/>
          <a:p>
            <a:r>
              <a:rPr lang="hr-HR" sz="2800" dirty="0" smtClean="0"/>
              <a:t>TIJEKOM ISPITA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43000" y="1828800"/>
            <a:ext cx="6501205" cy="3603812"/>
          </a:xfrm>
        </p:spPr>
        <p:txBody>
          <a:bodyPr/>
          <a:lstStyle/>
          <a:p>
            <a:r>
              <a:rPr lang="en-US" dirty="0" err="1" smtClean="0"/>
              <a:t>Ako</a:t>
            </a:r>
            <a:r>
              <a:rPr lang="en-US" dirty="0" smtClean="0"/>
              <a:t> </a:t>
            </a:r>
            <a:r>
              <a:rPr lang="en-US" dirty="0" err="1" smtClean="0"/>
              <a:t>učenik</a:t>
            </a:r>
            <a:r>
              <a:rPr lang="en-US" dirty="0" smtClean="0"/>
              <a:t>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 err="1" smtClean="0"/>
              <a:t>opravdanog</a:t>
            </a:r>
            <a:r>
              <a:rPr lang="en-US" dirty="0" smtClean="0"/>
              <a:t> </a:t>
            </a:r>
            <a:r>
              <a:rPr lang="en-US" dirty="0" err="1" smtClean="0"/>
              <a:t>razloga</a:t>
            </a:r>
            <a:r>
              <a:rPr lang="en-US" dirty="0" smtClean="0"/>
              <a:t> </a:t>
            </a:r>
            <a:r>
              <a:rPr lang="en-US" b="1" dirty="0" err="1" smtClean="0"/>
              <a:t>prekine</a:t>
            </a:r>
            <a:r>
              <a:rPr lang="en-US" b="1" dirty="0" smtClean="0"/>
              <a:t> </a:t>
            </a:r>
            <a:r>
              <a:rPr lang="en-US" b="1" dirty="0" err="1" smtClean="0"/>
              <a:t>ispit</a:t>
            </a:r>
            <a:r>
              <a:rPr lang="en-US" dirty="0" smtClean="0"/>
              <a:t>, ŠIP </a:t>
            </a:r>
            <a:r>
              <a:rPr lang="en-US" dirty="0" err="1" smtClean="0"/>
              <a:t>će</a:t>
            </a:r>
            <a:r>
              <a:rPr lang="en-US" dirty="0" smtClean="0"/>
              <a:t> mu </a:t>
            </a:r>
            <a:r>
              <a:rPr lang="en-US" dirty="0" err="1" smtClean="0"/>
              <a:t>produljiti</a:t>
            </a:r>
            <a:r>
              <a:rPr lang="en-US" dirty="0" smtClean="0"/>
              <a:t> </a:t>
            </a:r>
            <a:r>
              <a:rPr lang="en-US" dirty="0" err="1" smtClean="0"/>
              <a:t>vrijeme</a:t>
            </a:r>
            <a:r>
              <a:rPr lang="en-US" dirty="0" smtClean="0"/>
              <a:t> </a:t>
            </a:r>
            <a:r>
              <a:rPr lang="en-US" dirty="0" err="1" smtClean="0"/>
              <a:t>polaganja</a:t>
            </a:r>
            <a:r>
              <a:rPr lang="en-US" dirty="0" smtClean="0"/>
              <a:t> </a:t>
            </a:r>
            <a:r>
              <a:rPr lang="en-US" dirty="0" err="1" smtClean="0"/>
              <a:t>ispita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duljinu</a:t>
            </a:r>
            <a:r>
              <a:rPr lang="en-US" dirty="0" smtClean="0"/>
              <a:t> </a:t>
            </a:r>
            <a:r>
              <a:rPr lang="en-US" dirty="0" err="1" smtClean="0"/>
              <a:t>vremena</a:t>
            </a:r>
            <a:r>
              <a:rPr lang="en-US" dirty="0" smtClean="0"/>
              <a:t> </a:t>
            </a:r>
            <a:r>
              <a:rPr lang="en-US" dirty="0" err="1" smtClean="0"/>
              <a:t>prekida</a:t>
            </a:r>
            <a:r>
              <a:rPr lang="en-US" dirty="0" smtClean="0"/>
              <a:t> (</a:t>
            </a:r>
            <a:r>
              <a:rPr lang="en-US" dirty="0" err="1" smtClean="0"/>
              <a:t>ali</a:t>
            </a:r>
            <a:r>
              <a:rPr lang="en-US" dirty="0" smtClean="0"/>
              <a:t> </a:t>
            </a:r>
            <a:r>
              <a:rPr lang="en-US" dirty="0" err="1" smtClean="0"/>
              <a:t>najviše</a:t>
            </a:r>
            <a:r>
              <a:rPr lang="en-US" dirty="0" smtClean="0"/>
              <a:t> do 50 </a:t>
            </a:r>
            <a:r>
              <a:rPr lang="en-US" dirty="0" err="1" smtClean="0"/>
              <a:t>posto</a:t>
            </a:r>
            <a:r>
              <a:rPr lang="en-US" dirty="0" smtClean="0"/>
              <a:t> </a:t>
            </a:r>
            <a:r>
              <a:rPr lang="en-US" dirty="0" err="1" smtClean="0"/>
              <a:t>vremena</a:t>
            </a:r>
            <a:r>
              <a:rPr lang="en-US" dirty="0" smtClean="0"/>
              <a:t> </a:t>
            </a:r>
            <a:r>
              <a:rPr lang="en-US" dirty="0" err="1" smtClean="0"/>
              <a:t>predviđenog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trajanje</a:t>
            </a:r>
            <a:r>
              <a:rPr lang="en-US" dirty="0" smtClean="0"/>
              <a:t> </a:t>
            </a:r>
            <a:r>
              <a:rPr lang="en-US" dirty="0" err="1" smtClean="0"/>
              <a:t>ispita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Opravdani</a:t>
            </a:r>
            <a:r>
              <a:rPr lang="en-US" dirty="0" smtClean="0"/>
              <a:t> </a:t>
            </a:r>
            <a:r>
              <a:rPr lang="en-US" dirty="0" err="1" smtClean="0"/>
              <a:t>razlozi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 - </a:t>
            </a:r>
            <a:r>
              <a:rPr lang="en-US" dirty="0" err="1" smtClean="0"/>
              <a:t>zdravstveni</a:t>
            </a:r>
            <a:r>
              <a:rPr lang="en-US" dirty="0" smtClean="0"/>
              <a:t> </a:t>
            </a:r>
            <a:r>
              <a:rPr lang="en-US" dirty="0" err="1" smtClean="0"/>
              <a:t>problemi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- </a:t>
            </a:r>
            <a:r>
              <a:rPr lang="en-US" dirty="0" err="1" smtClean="0"/>
              <a:t>drugi</a:t>
            </a:r>
            <a:r>
              <a:rPr lang="en-US" dirty="0" smtClean="0"/>
              <a:t> </a:t>
            </a:r>
            <a:r>
              <a:rPr lang="en-US" dirty="0" err="1" smtClean="0"/>
              <a:t>izvanredni</a:t>
            </a:r>
            <a:r>
              <a:rPr lang="en-US" dirty="0" smtClean="0"/>
              <a:t> </a:t>
            </a:r>
            <a:r>
              <a:rPr lang="en-US" dirty="0" err="1" smtClean="0"/>
              <a:t>događaji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39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KRŠENJE PRAVILA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 err="1" smtClean="0"/>
              <a:t>Nedozvoljena</a:t>
            </a:r>
            <a:r>
              <a:rPr lang="en-US" b="1" dirty="0" smtClean="0"/>
              <a:t> </a:t>
            </a:r>
            <a:r>
              <a:rPr lang="en-US" b="1" dirty="0" err="1" smtClean="0"/>
              <a:t>ponašanja</a:t>
            </a:r>
            <a:r>
              <a:rPr lang="en-US" b="1" dirty="0" smtClean="0"/>
              <a:t> </a:t>
            </a:r>
            <a:r>
              <a:rPr lang="en-US" b="1" dirty="0" err="1" smtClean="0"/>
              <a:t>učenika</a:t>
            </a:r>
            <a:r>
              <a:rPr lang="en-US" b="1" dirty="0" smtClean="0"/>
              <a:t>:</a:t>
            </a:r>
          </a:p>
          <a:p>
            <a:pPr marL="0" indent="0">
              <a:buNone/>
            </a:pPr>
            <a:r>
              <a:rPr lang="en-US" dirty="0"/>
              <a:t>1. </a:t>
            </a:r>
            <a:r>
              <a:rPr lang="en-US" dirty="0" err="1"/>
              <a:t>nepridržavanje</a:t>
            </a:r>
            <a:r>
              <a:rPr lang="en-US" dirty="0"/>
              <a:t> </a:t>
            </a:r>
            <a:r>
              <a:rPr lang="en-US" dirty="0" err="1"/>
              <a:t>uputa</a:t>
            </a:r>
            <a:r>
              <a:rPr lang="en-US" dirty="0"/>
              <a:t> </a:t>
            </a:r>
            <a:r>
              <a:rPr lang="en-US" dirty="0" err="1"/>
              <a:t>dežurnoga</a:t>
            </a:r>
            <a:r>
              <a:rPr lang="en-US" dirty="0"/>
              <a:t> </a:t>
            </a:r>
            <a:r>
              <a:rPr lang="en-US" dirty="0" err="1"/>
              <a:t>nastavnika</a:t>
            </a:r>
            <a:r>
              <a:rPr lang="en-US" dirty="0"/>
              <a:t>, </a:t>
            </a:r>
          </a:p>
          <a:p>
            <a:pPr marL="0" indent="0">
              <a:buNone/>
            </a:pPr>
            <a:r>
              <a:rPr lang="en-US" dirty="0"/>
              <a:t>2. </a:t>
            </a:r>
            <a:r>
              <a:rPr lang="en-US" dirty="0" err="1"/>
              <a:t>upisivanje</a:t>
            </a:r>
            <a:r>
              <a:rPr lang="en-US" dirty="0"/>
              <a:t> </a:t>
            </a:r>
            <a:r>
              <a:rPr lang="en-US" dirty="0" err="1"/>
              <a:t>neprimjerenih</a:t>
            </a:r>
            <a:r>
              <a:rPr lang="en-US" dirty="0"/>
              <a:t> </a:t>
            </a:r>
            <a:r>
              <a:rPr lang="en-US" dirty="0" err="1"/>
              <a:t>znakova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neprimjerenih</a:t>
            </a:r>
            <a:r>
              <a:rPr lang="en-US" dirty="0"/>
              <a:t> </a:t>
            </a:r>
            <a:r>
              <a:rPr lang="en-US" dirty="0" err="1"/>
              <a:t>sadržaja</a:t>
            </a:r>
            <a:r>
              <a:rPr lang="en-US" dirty="0"/>
              <a:t> u </a:t>
            </a:r>
            <a:r>
              <a:rPr lang="en-US" dirty="0" err="1"/>
              <a:t>ispitni</a:t>
            </a:r>
            <a:r>
              <a:rPr lang="en-US" dirty="0"/>
              <a:t> test, </a:t>
            </a:r>
          </a:p>
          <a:p>
            <a:pPr marL="0" indent="0">
              <a:buNone/>
            </a:pPr>
            <a:r>
              <a:rPr lang="en-US" dirty="0"/>
              <a:t>3. </a:t>
            </a:r>
            <a:r>
              <a:rPr lang="en-US" dirty="0" err="1"/>
              <a:t>nepridržavanje</a:t>
            </a:r>
            <a:r>
              <a:rPr lang="en-US" dirty="0"/>
              <a:t> </a:t>
            </a:r>
            <a:r>
              <a:rPr lang="en-US" dirty="0" err="1"/>
              <a:t>uputa</a:t>
            </a:r>
            <a:r>
              <a:rPr lang="en-US" dirty="0"/>
              <a:t> o </a:t>
            </a:r>
            <a:r>
              <a:rPr lang="en-US" dirty="0" err="1"/>
              <a:t>uporabi</a:t>
            </a:r>
            <a:r>
              <a:rPr lang="en-US" dirty="0"/>
              <a:t> </a:t>
            </a:r>
            <a:r>
              <a:rPr lang="en-US" dirty="0" err="1"/>
              <a:t>propisanoga</a:t>
            </a:r>
            <a:r>
              <a:rPr lang="en-US" dirty="0"/>
              <a:t> </a:t>
            </a:r>
            <a:r>
              <a:rPr lang="en-US" dirty="0" err="1"/>
              <a:t>pribora</a:t>
            </a:r>
            <a:r>
              <a:rPr lang="en-US" dirty="0"/>
              <a:t>, </a:t>
            </a:r>
          </a:p>
          <a:p>
            <a:pPr marL="0" indent="0">
              <a:buNone/>
            </a:pPr>
            <a:r>
              <a:rPr lang="en-US" dirty="0"/>
              <a:t>4. </a:t>
            </a:r>
            <a:r>
              <a:rPr lang="en-US" dirty="0" err="1"/>
              <a:t>osvrtanje</a:t>
            </a:r>
            <a:r>
              <a:rPr lang="en-US" dirty="0"/>
              <a:t>, </a:t>
            </a:r>
            <a:r>
              <a:rPr lang="en-US" dirty="0" err="1"/>
              <a:t>razgovaranje</a:t>
            </a:r>
            <a:r>
              <a:rPr lang="en-US" dirty="0"/>
              <a:t>, </a:t>
            </a:r>
            <a:r>
              <a:rPr lang="en-US" dirty="0" err="1"/>
              <a:t>odnosno</a:t>
            </a:r>
            <a:r>
              <a:rPr lang="en-US" dirty="0"/>
              <a:t> </a:t>
            </a:r>
            <a:r>
              <a:rPr lang="en-US" dirty="0" err="1"/>
              <a:t>sporazumijevanje</a:t>
            </a:r>
            <a:r>
              <a:rPr lang="en-US" dirty="0"/>
              <a:t>, </a:t>
            </a:r>
          </a:p>
          <a:p>
            <a:pPr marL="0" indent="0">
              <a:buNone/>
            </a:pPr>
            <a:r>
              <a:rPr lang="en-US" dirty="0"/>
              <a:t>5. </a:t>
            </a:r>
            <a:r>
              <a:rPr lang="en-US" dirty="0" err="1"/>
              <a:t>ometanje</a:t>
            </a:r>
            <a:r>
              <a:rPr lang="en-US" dirty="0"/>
              <a:t> </a:t>
            </a:r>
            <a:r>
              <a:rPr lang="en-US" dirty="0" err="1"/>
              <a:t>tijeka</a:t>
            </a:r>
            <a:r>
              <a:rPr lang="en-US" dirty="0"/>
              <a:t> </a:t>
            </a:r>
            <a:r>
              <a:rPr lang="en-US" dirty="0" err="1"/>
              <a:t>ispita</a:t>
            </a:r>
            <a:r>
              <a:rPr lang="en-US" dirty="0"/>
              <a:t>, </a:t>
            </a: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6. </a:t>
            </a:r>
            <a:r>
              <a:rPr lang="hr-HR" u="sng" dirty="0" smtClean="0"/>
              <a:t>narušavanje tajnosti identiteta pristupnika potpisivanjem punim imenom i prezimenom </a:t>
            </a:r>
            <a:endParaRPr lang="en-US" u="sng" dirty="0"/>
          </a:p>
          <a:p>
            <a:pPr marL="0" indent="0">
              <a:buNone/>
            </a:pPr>
            <a:r>
              <a:rPr lang="hr-HR" dirty="0" smtClean="0"/>
              <a:t>7</a:t>
            </a:r>
            <a:r>
              <a:rPr lang="it-IT" dirty="0" smtClean="0"/>
              <a:t>. </a:t>
            </a:r>
            <a:r>
              <a:rPr lang="it-IT" dirty="0"/>
              <a:t>prepisivanje ili dopuštanje prepisivanja, </a:t>
            </a:r>
          </a:p>
          <a:p>
            <a:pPr marL="0" indent="0">
              <a:buNone/>
            </a:pPr>
            <a:r>
              <a:rPr lang="hr-HR" dirty="0" smtClean="0"/>
              <a:t>8</a:t>
            </a:r>
            <a:r>
              <a:rPr lang="en-US" dirty="0" smtClean="0"/>
              <a:t>. </a:t>
            </a:r>
            <a:r>
              <a:rPr lang="en-US" dirty="0" err="1"/>
              <a:t>posjedovanje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korištenje</a:t>
            </a:r>
            <a:r>
              <a:rPr lang="en-US" dirty="0"/>
              <a:t> </a:t>
            </a:r>
            <a:r>
              <a:rPr lang="en-US" dirty="0" err="1"/>
              <a:t>nedopuštenih</a:t>
            </a:r>
            <a:r>
              <a:rPr lang="en-US" dirty="0"/>
              <a:t> </a:t>
            </a:r>
            <a:r>
              <a:rPr lang="en-US" dirty="0" err="1"/>
              <a:t>pomagala</a:t>
            </a:r>
            <a:r>
              <a:rPr lang="en-US" dirty="0"/>
              <a:t>, </a:t>
            </a:r>
            <a:r>
              <a:rPr lang="hr-HR" u="sng" dirty="0" smtClean="0"/>
              <a:t>uključujući mobilni telefon</a:t>
            </a:r>
            <a:r>
              <a:rPr lang="hr-HR" dirty="0" smtClean="0"/>
              <a:t> (audio i video uređaje)</a:t>
            </a:r>
            <a:endParaRPr lang="en-US" dirty="0"/>
          </a:p>
          <a:p>
            <a:pPr marL="0" indent="0">
              <a:buNone/>
            </a:pPr>
            <a:r>
              <a:rPr lang="pl-PL" dirty="0" smtClean="0"/>
              <a:t>9. </a:t>
            </a:r>
            <a:r>
              <a:rPr lang="pl-PL" dirty="0"/>
              <a:t>predavanje uratka drugoga pristupnika, </a:t>
            </a:r>
          </a:p>
          <a:p>
            <a:pPr marL="0" indent="0">
              <a:buNone/>
            </a:pPr>
            <a:r>
              <a:rPr lang="hr-HR" dirty="0" smtClean="0"/>
              <a:t>10</a:t>
            </a:r>
            <a:r>
              <a:rPr lang="en-US" dirty="0" smtClean="0"/>
              <a:t>. </a:t>
            </a:r>
            <a:r>
              <a:rPr lang="en-US" dirty="0" err="1"/>
              <a:t>nedozvoljeno</a:t>
            </a:r>
            <a:r>
              <a:rPr lang="en-US" dirty="0"/>
              <a:t> </a:t>
            </a:r>
            <a:r>
              <a:rPr lang="en-US" dirty="0" err="1"/>
              <a:t>posjedovanje</a:t>
            </a:r>
            <a:r>
              <a:rPr lang="en-US" dirty="0"/>
              <a:t> </a:t>
            </a:r>
            <a:r>
              <a:rPr lang="en-US" dirty="0" err="1"/>
              <a:t>ispitnih</a:t>
            </a:r>
            <a:r>
              <a:rPr lang="en-US" dirty="0"/>
              <a:t> </a:t>
            </a:r>
            <a:r>
              <a:rPr lang="en-US" dirty="0" err="1"/>
              <a:t>materijala</a:t>
            </a:r>
            <a:r>
              <a:rPr lang="en-US" dirty="0"/>
              <a:t>, </a:t>
            </a:r>
          </a:p>
          <a:p>
            <a:pPr marL="0" indent="0">
              <a:buNone/>
            </a:pPr>
            <a:r>
              <a:rPr lang="en-US" dirty="0" smtClean="0"/>
              <a:t>1</a:t>
            </a:r>
            <a:r>
              <a:rPr lang="hr-HR" dirty="0" smtClean="0"/>
              <a:t>1</a:t>
            </a:r>
            <a:r>
              <a:rPr lang="en-US" dirty="0" smtClean="0"/>
              <a:t>. </a:t>
            </a:r>
            <a:r>
              <a:rPr lang="en-US" dirty="0" err="1"/>
              <a:t>zamjena</a:t>
            </a:r>
            <a:r>
              <a:rPr lang="en-US" dirty="0"/>
              <a:t> </a:t>
            </a:r>
            <a:r>
              <a:rPr lang="en-US" dirty="0" err="1"/>
              <a:t>identiteta</a:t>
            </a:r>
            <a:r>
              <a:rPr lang="en-US" dirty="0"/>
              <a:t> </a:t>
            </a:r>
            <a:r>
              <a:rPr lang="en-US" dirty="0" err="1"/>
              <a:t>pristupnika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2056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619" y="1066800"/>
            <a:ext cx="6965245" cy="8770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err="1" smtClean="0"/>
              <a:t>Mjere</a:t>
            </a:r>
            <a:r>
              <a:rPr lang="en-US" b="1" dirty="0" smtClean="0"/>
              <a:t> </a:t>
            </a:r>
            <a:r>
              <a:rPr lang="en-US" b="1" dirty="0" err="1" smtClean="0"/>
              <a:t>pri</a:t>
            </a:r>
            <a:r>
              <a:rPr lang="en-US" b="1" dirty="0" smtClean="0"/>
              <a:t> </a:t>
            </a:r>
            <a:r>
              <a:rPr lang="en-US" b="1" dirty="0" err="1" smtClean="0"/>
              <a:t>utvrđenom</a:t>
            </a:r>
            <a:r>
              <a:rPr lang="en-US" b="1" dirty="0" smtClean="0"/>
              <a:t> </a:t>
            </a:r>
            <a:r>
              <a:rPr lang="en-US" b="1" dirty="0" err="1" smtClean="0"/>
              <a:t>nedozovoljenom</a:t>
            </a:r>
            <a:r>
              <a:rPr lang="en-US" b="1" dirty="0" smtClean="0"/>
              <a:t> </a:t>
            </a:r>
            <a:r>
              <a:rPr lang="en-US" b="1" dirty="0" err="1" smtClean="0"/>
              <a:t>ponašanju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b="1" dirty="0" smtClean="0"/>
              <a:t>Tijekom polaganja ispita </a:t>
            </a:r>
            <a:r>
              <a:rPr lang="hr-HR" dirty="0" smtClean="0"/>
              <a:t>(1-7</a:t>
            </a:r>
            <a:r>
              <a:rPr lang="hr-HR" dirty="0"/>
              <a:t>)</a:t>
            </a:r>
          </a:p>
          <a:p>
            <a:pPr marL="0" indent="0">
              <a:buNone/>
            </a:pPr>
            <a:r>
              <a:rPr lang="hr-HR" sz="2000" dirty="0" smtClean="0"/>
              <a:t>* </a:t>
            </a:r>
            <a:r>
              <a:rPr lang="en-US" sz="2000" dirty="0" err="1" smtClean="0"/>
              <a:t>Opomena</a:t>
            </a:r>
            <a:endParaRPr lang="en-US" sz="2000" dirty="0" smtClean="0"/>
          </a:p>
          <a:p>
            <a:pPr marL="0" indent="0">
              <a:buNone/>
            </a:pPr>
            <a:r>
              <a:rPr lang="hr-HR" sz="2000" dirty="0" smtClean="0"/>
              <a:t>* </a:t>
            </a:r>
            <a:r>
              <a:rPr lang="en-US" sz="2000" dirty="0" err="1" smtClean="0"/>
              <a:t>Prekid</a:t>
            </a:r>
            <a:r>
              <a:rPr lang="en-US" sz="2000" dirty="0" smtClean="0"/>
              <a:t> </a:t>
            </a:r>
            <a:r>
              <a:rPr lang="en-US" sz="2000" dirty="0" err="1" smtClean="0"/>
              <a:t>ispita</a:t>
            </a:r>
            <a:r>
              <a:rPr lang="en-US" sz="2000" dirty="0" smtClean="0"/>
              <a:t> </a:t>
            </a:r>
            <a:r>
              <a:rPr lang="hr-HR" sz="2000" dirty="0" smtClean="0"/>
              <a:t>i p</a:t>
            </a:r>
            <a:r>
              <a:rPr lang="en-US" sz="2000" dirty="0" err="1" smtClean="0"/>
              <a:t>oništavanje</a:t>
            </a:r>
            <a:r>
              <a:rPr lang="en-US" sz="2000" dirty="0" smtClean="0"/>
              <a:t> </a:t>
            </a:r>
            <a:r>
              <a:rPr lang="en-US" sz="2000" dirty="0" err="1" smtClean="0"/>
              <a:t>ispita</a:t>
            </a:r>
            <a:r>
              <a:rPr lang="en-US" sz="2000" dirty="0" smtClean="0"/>
              <a:t> </a:t>
            </a:r>
            <a:endParaRPr lang="hr-HR" sz="2000" dirty="0" smtClean="0"/>
          </a:p>
          <a:p>
            <a:pPr marL="0" indent="0">
              <a:buNone/>
            </a:pPr>
            <a:r>
              <a:rPr lang="en-US" sz="2000" dirty="0" smtClean="0"/>
              <a:t>(</a:t>
            </a:r>
            <a:r>
              <a:rPr lang="hr-HR" sz="2000" dirty="0" smtClean="0"/>
              <a:t>pri ponovljenom ponašanju</a:t>
            </a:r>
            <a:r>
              <a:rPr lang="en-US" sz="2000" dirty="0" smtClean="0"/>
              <a:t>)</a:t>
            </a:r>
            <a:endParaRPr lang="hr-HR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hr-HR" b="1" dirty="0" smtClean="0"/>
              <a:t>Nakon polaganja ispita</a:t>
            </a:r>
          </a:p>
          <a:p>
            <a:pPr marL="0" indent="0">
              <a:buNone/>
            </a:pPr>
            <a:r>
              <a:rPr lang="hr-HR" sz="2000" dirty="0" smtClean="0"/>
              <a:t>* </a:t>
            </a:r>
            <a:r>
              <a:rPr lang="hr-HR" sz="2000" dirty="0" smtClean="0"/>
              <a:t>Poništenje </a:t>
            </a:r>
            <a:r>
              <a:rPr lang="hr-HR" sz="2000" dirty="0" smtClean="0"/>
              <a:t>ispita ili dijela ispita (</a:t>
            </a:r>
            <a:r>
              <a:rPr lang="hr-HR" sz="2000" dirty="0"/>
              <a:t>2., 6</a:t>
            </a:r>
            <a:r>
              <a:rPr lang="hr-HR" sz="2000" dirty="0" smtClean="0"/>
              <a:t>.)</a:t>
            </a:r>
          </a:p>
          <a:p>
            <a:pPr marL="0" indent="0">
              <a:buNone/>
            </a:pPr>
            <a:r>
              <a:rPr lang="hr-HR" sz="2000" dirty="0" smtClean="0"/>
              <a:t>* </a:t>
            </a:r>
            <a:r>
              <a:rPr lang="hr-HR" sz="2000" dirty="0" smtClean="0"/>
              <a:t>Poništavanje </a:t>
            </a:r>
            <a:r>
              <a:rPr lang="hr-HR" sz="2000" dirty="0" smtClean="0"/>
              <a:t>svih položenih </a:t>
            </a:r>
            <a:r>
              <a:rPr lang="hr-HR" sz="2000" dirty="0"/>
              <a:t>ispita </a:t>
            </a:r>
            <a:r>
              <a:rPr lang="hr-HR" sz="2000" dirty="0" smtClean="0"/>
              <a:t>i zabrana </a:t>
            </a:r>
            <a:r>
              <a:rPr lang="hr-HR" sz="2000" dirty="0"/>
              <a:t>polaganja </a:t>
            </a:r>
            <a:r>
              <a:rPr lang="hr-HR" sz="2000" dirty="0" smtClean="0"/>
              <a:t>ostalih ispita </a:t>
            </a:r>
            <a:r>
              <a:rPr lang="hr-HR" sz="2000" dirty="0"/>
              <a:t>(8.-11.)</a:t>
            </a:r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55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OCJENJIVANJE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vi-VN" dirty="0"/>
              <a:t>Nacionalni centar za vanjsko vrednovanje obrazovanja određuje </a:t>
            </a:r>
            <a:r>
              <a:rPr lang="vi-VN" b="1" dirty="0"/>
              <a:t>bodovne pragove ocjena svakoga pojedinog ispita</a:t>
            </a:r>
            <a:r>
              <a:rPr lang="vi-VN" dirty="0"/>
              <a:t> državne mature posebno za višu (A) i posebno za osnovnu (B) razinu.</a:t>
            </a:r>
            <a:endParaRPr lang="en-US" dirty="0" smtClean="0"/>
          </a:p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Uspjeh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pojedinom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ispitu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državne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mature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izražava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ocjenom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od 1 do 5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Rezultat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ispita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državne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mature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izražava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bodovima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postotnim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bodovima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centilom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41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Državna</a:t>
            </a:r>
            <a:r>
              <a:rPr lang="en-US" b="1" dirty="0"/>
              <a:t> </a:t>
            </a:r>
            <a:r>
              <a:rPr lang="en-US" b="1" dirty="0" err="1"/>
              <a:t>matura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9442" y="2133600"/>
            <a:ext cx="6196405" cy="3603812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skup</a:t>
            </a:r>
            <a:r>
              <a:rPr lang="en-US" dirty="0" smtClean="0"/>
              <a:t> </a:t>
            </a:r>
            <a:r>
              <a:rPr lang="en-US" dirty="0" err="1"/>
              <a:t>ispita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se pod </a:t>
            </a:r>
            <a:r>
              <a:rPr lang="en-US" b="1" dirty="0" err="1"/>
              <a:t>jednakim</a:t>
            </a:r>
            <a:r>
              <a:rPr lang="en-US" b="1" dirty="0"/>
              <a:t> </a:t>
            </a:r>
            <a:r>
              <a:rPr lang="en-US" b="1" dirty="0" err="1"/>
              <a:t>uvjetima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kriterijima</a:t>
            </a:r>
            <a:r>
              <a:rPr lang="en-US" dirty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b="1" dirty="0" err="1" smtClean="0"/>
              <a:t>standardizirani</a:t>
            </a:r>
            <a:r>
              <a:rPr lang="en-US" b="1" dirty="0" smtClean="0"/>
              <a:t> </a:t>
            </a:r>
            <a:r>
              <a:rPr lang="en-US" b="1" dirty="0" err="1" smtClean="0"/>
              <a:t>način</a:t>
            </a:r>
            <a:r>
              <a:rPr lang="en-US" b="1" dirty="0" smtClean="0"/>
              <a:t> </a:t>
            </a:r>
            <a:r>
              <a:rPr lang="en-US" dirty="0" err="1" smtClean="0"/>
              <a:t>provod</a:t>
            </a:r>
            <a:r>
              <a:rPr lang="hr-HR" dirty="0"/>
              <a:t>e</a:t>
            </a:r>
            <a:r>
              <a:rPr lang="en-US" dirty="0" smtClean="0"/>
              <a:t> </a:t>
            </a:r>
            <a:r>
              <a:rPr lang="en-US" b="1" dirty="0" err="1"/>
              <a:t>za</a:t>
            </a:r>
            <a:r>
              <a:rPr lang="en-US" b="1" dirty="0"/>
              <a:t> </a:t>
            </a:r>
            <a:r>
              <a:rPr lang="en-US" b="1" dirty="0" err="1"/>
              <a:t>sve</a:t>
            </a:r>
            <a:r>
              <a:rPr lang="en-US" b="1" dirty="0"/>
              <a:t> </a:t>
            </a:r>
            <a:r>
              <a:rPr lang="en-US" b="1" dirty="0" err="1"/>
              <a:t>učenike</a:t>
            </a:r>
            <a:r>
              <a:rPr lang="en-US" b="1" dirty="0"/>
              <a:t> </a:t>
            </a:r>
            <a:r>
              <a:rPr lang="en-US" dirty="0"/>
              <a:t>u </a:t>
            </a:r>
            <a:r>
              <a:rPr lang="en-US" b="1" dirty="0" err="1" smtClean="0"/>
              <a:t>isto</a:t>
            </a:r>
            <a:r>
              <a:rPr lang="en-US" b="1" dirty="0"/>
              <a:t> </a:t>
            </a:r>
            <a:r>
              <a:rPr lang="en-US" b="1" dirty="0" err="1" smtClean="0"/>
              <a:t>vrijeme</a:t>
            </a:r>
            <a:r>
              <a:rPr lang="en-US" b="1" dirty="0" smtClean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omogućuje</a:t>
            </a:r>
            <a:r>
              <a:rPr lang="en-US" dirty="0"/>
              <a:t> </a:t>
            </a:r>
            <a:r>
              <a:rPr lang="en-US" dirty="0" err="1"/>
              <a:t>dobivanje</a:t>
            </a:r>
            <a:r>
              <a:rPr lang="en-US" dirty="0"/>
              <a:t> </a:t>
            </a:r>
            <a:r>
              <a:rPr lang="en-US" b="1" dirty="0" err="1"/>
              <a:t>usporedivih</a:t>
            </a:r>
            <a:r>
              <a:rPr lang="en-US" b="1" dirty="0"/>
              <a:t> </a:t>
            </a:r>
            <a:r>
              <a:rPr lang="en-US" b="1" dirty="0" err="1"/>
              <a:t>rezultata</a:t>
            </a:r>
            <a:r>
              <a:rPr lang="en-US" b="1" dirty="0"/>
              <a:t> </a:t>
            </a:r>
            <a:r>
              <a:rPr lang="en-US" b="1" dirty="0" err="1"/>
              <a:t>učenika</a:t>
            </a:r>
            <a:r>
              <a:rPr lang="en-US" b="1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nacionalnoj</a:t>
            </a:r>
            <a:r>
              <a:rPr lang="en-US" dirty="0"/>
              <a:t> </a:t>
            </a:r>
            <a:r>
              <a:rPr lang="en-US" dirty="0" err="1" smtClean="0"/>
              <a:t>razini</a:t>
            </a:r>
            <a:endParaRPr lang="hr-HR" dirty="0" smtClean="0"/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431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401618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OCJENJIVANJE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463040" y="1447800"/>
            <a:ext cx="6196405" cy="4275269"/>
          </a:xfrm>
        </p:spPr>
        <p:txBody>
          <a:bodyPr>
            <a:normAutofit lnSpcReduction="10000"/>
          </a:bodyPr>
          <a:lstStyle/>
          <a:p>
            <a:r>
              <a:rPr lang="vi-VN" b="1" dirty="0" smtClean="0"/>
              <a:t>Bodovni </a:t>
            </a:r>
            <a:r>
              <a:rPr lang="vi-VN" b="1" dirty="0"/>
              <a:t>pragovi </a:t>
            </a:r>
            <a:r>
              <a:rPr lang="vi-VN" dirty="0"/>
              <a:t>određuju se za školsku godinu i vrijede za ljetni i jesenski rok. </a:t>
            </a:r>
            <a:endParaRPr lang="en-US" dirty="0" smtClean="0"/>
          </a:p>
          <a:p>
            <a:r>
              <a:rPr lang="vi-VN" dirty="0" smtClean="0"/>
              <a:t>Ako </a:t>
            </a:r>
            <a:r>
              <a:rPr lang="vi-VN" dirty="0"/>
              <a:t>učenik dobije nedovoljan (1) iz ispita više (A) razine, ne postoji mogućnost da se stečeni bodovi više (A) razine preračunaju u prolaznu ocjenu na osnovnoj (B) razini. </a:t>
            </a:r>
            <a:endParaRPr lang="en-US" dirty="0" smtClean="0"/>
          </a:p>
          <a:p>
            <a:r>
              <a:rPr lang="vi-VN" dirty="0" smtClean="0"/>
              <a:t>Ispit</a:t>
            </a:r>
            <a:r>
              <a:rPr lang="vi-VN" dirty="0"/>
              <a:t>, odnosno ispite koje učenik nije položio može ponovno polagati u nekome od sljedećih ispitnih rokova. Ako učenik u sljedećemu roku prijavi isti ispit na drugoj razini, smatra se da ispit polaže drugi put.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41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63040" y="1295400"/>
            <a:ext cx="6196405" cy="4427669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err="1" smtClean="0"/>
              <a:t>Učenik</a:t>
            </a:r>
            <a:r>
              <a:rPr lang="en-US" dirty="0" smtClean="0"/>
              <a:t> </a:t>
            </a:r>
            <a:r>
              <a:rPr lang="en-US" dirty="0" err="1" smtClean="0"/>
              <a:t>može</a:t>
            </a:r>
            <a:r>
              <a:rPr lang="en-US" dirty="0" smtClean="0"/>
              <a:t> </a:t>
            </a:r>
            <a:r>
              <a:rPr lang="en-US" dirty="0" err="1"/>
              <a:t>ponovno</a:t>
            </a:r>
            <a:r>
              <a:rPr lang="en-US" dirty="0"/>
              <a:t> </a:t>
            </a:r>
            <a:r>
              <a:rPr lang="en-US" dirty="0" err="1"/>
              <a:t>polagati</a:t>
            </a:r>
            <a:r>
              <a:rPr lang="en-US" dirty="0"/>
              <a:t> </a:t>
            </a:r>
            <a:r>
              <a:rPr lang="en-US" dirty="0" err="1"/>
              <a:t>već</a:t>
            </a:r>
            <a:r>
              <a:rPr lang="en-US" dirty="0"/>
              <a:t> </a:t>
            </a:r>
            <a:r>
              <a:rPr lang="en-US" dirty="0" err="1"/>
              <a:t>položeni</a:t>
            </a:r>
            <a:r>
              <a:rPr lang="en-US" dirty="0"/>
              <a:t> </a:t>
            </a:r>
            <a:r>
              <a:rPr lang="en-US" dirty="0" err="1"/>
              <a:t>ispit</a:t>
            </a:r>
            <a:r>
              <a:rPr lang="en-US" dirty="0"/>
              <a:t> u </a:t>
            </a:r>
            <a:r>
              <a:rPr lang="en-US" dirty="0" err="1"/>
              <a:t>sljedećemu</a:t>
            </a:r>
            <a:r>
              <a:rPr lang="en-US" dirty="0"/>
              <a:t> </a:t>
            </a:r>
            <a:r>
              <a:rPr lang="en-US" dirty="0" err="1"/>
              <a:t>ispitnom</a:t>
            </a:r>
            <a:r>
              <a:rPr lang="en-US" dirty="0"/>
              <a:t> </a:t>
            </a:r>
            <a:r>
              <a:rPr lang="en-US" dirty="0" err="1"/>
              <a:t>roku</a:t>
            </a:r>
            <a:r>
              <a:rPr lang="en-US" dirty="0"/>
              <a:t> u </a:t>
            </a:r>
            <a:r>
              <a:rPr lang="en-US" dirty="0" err="1"/>
              <a:t>istoj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drugoj</a:t>
            </a:r>
            <a:r>
              <a:rPr lang="en-US" dirty="0"/>
              <a:t> </a:t>
            </a:r>
            <a:r>
              <a:rPr lang="en-US" dirty="0" err="1"/>
              <a:t>kalendarskoj</a:t>
            </a:r>
            <a:r>
              <a:rPr lang="en-US" dirty="0"/>
              <a:t> </a:t>
            </a:r>
            <a:r>
              <a:rPr lang="en-US" dirty="0" err="1"/>
              <a:t>godini</a:t>
            </a:r>
            <a:r>
              <a:rPr lang="en-US" dirty="0"/>
              <a:t>,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čemu</a:t>
            </a:r>
            <a:r>
              <a:rPr lang="en-US" dirty="0"/>
              <a:t> </a:t>
            </a:r>
            <a:r>
              <a:rPr lang="en-US" dirty="0" err="1"/>
              <a:t>snosi</a:t>
            </a:r>
            <a:r>
              <a:rPr lang="en-US" dirty="0"/>
              <a:t> </a:t>
            </a:r>
            <a:r>
              <a:rPr lang="en-US" dirty="0" err="1"/>
              <a:t>troškove</a:t>
            </a:r>
            <a:r>
              <a:rPr lang="en-US" dirty="0"/>
              <a:t> </a:t>
            </a:r>
            <a:r>
              <a:rPr lang="en-US" dirty="0" err="1"/>
              <a:t>polaganja</a:t>
            </a:r>
            <a:r>
              <a:rPr lang="en-US" dirty="0"/>
              <a:t> </a:t>
            </a:r>
            <a:r>
              <a:rPr lang="en-US" dirty="0" err="1"/>
              <a:t>ispita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err="1"/>
              <a:t>Napomena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ispite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se </a:t>
            </a:r>
            <a:r>
              <a:rPr lang="en-US" dirty="0" err="1"/>
              <a:t>sastoje</a:t>
            </a:r>
            <a:r>
              <a:rPr lang="en-US" dirty="0"/>
              <a:t> od </a:t>
            </a:r>
            <a:r>
              <a:rPr lang="en-US" dirty="0" err="1"/>
              <a:t>dvaju</a:t>
            </a:r>
            <a:r>
              <a:rPr lang="en-US" dirty="0"/>
              <a:t> </a:t>
            </a:r>
            <a:r>
              <a:rPr lang="en-US" dirty="0" err="1"/>
              <a:t>dijelova</a:t>
            </a:r>
            <a:r>
              <a:rPr lang="en-US" dirty="0"/>
              <a:t> (</a:t>
            </a:r>
            <a:r>
              <a:rPr lang="en-US" dirty="0" err="1"/>
              <a:t>Hrvatski</a:t>
            </a:r>
            <a:r>
              <a:rPr lang="en-US" dirty="0"/>
              <a:t> </a:t>
            </a:r>
            <a:r>
              <a:rPr lang="en-US" dirty="0" err="1"/>
              <a:t>jezik</a:t>
            </a:r>
            <a:r>
              <a:rPr lang="en-US" dirty="0"/>
              <a:t>, </a:t>
            </a:r>
            <a:r>
              <a:rPr lang="en-US" dirty="0" err="1"/>
              <a:t>strani</a:t>
            </a:r>
            <a:r>
              <a:rPr lang="en-US" dirty="0"/>
              <a:t> </a:t>
            </a:r>
            <a:r>
              <a:rPr lang="en-US" dirty="0" err="1"/>
              <a:t>jezici</a:t>
            </a:r>
            <a:r>
              <a:rPr lang="en-US" dirty="0"/>
              <a:t>, </a:t>
            </a:r>
            <a:r>
              <a:rPr lang="en-US" dirty="0" err="1"/>
              <a:t>materinski</a:t>
            </a:r>
            <a:r>
              <a:rPr lang="en-US" dirty="0"/>
              <a:t> </a:t>
            </a:r>
            <a:r>
              <a:rPr lang="en-US" dirty="0" err="1"/>
              <a:t>jezici</a:t>
            </a:r>
            <a:r>
              <a:rPr lang="en-US" dirty="0"/>
              <a:t>): </a:t>
            </a:r>
            <a:r>
              <a:rPr lang="en-US" b="1" dirty="0" err="1"/>
              <a:t>Učeniku</a:t>
            </a:r>
            <a:r>
              <a:rPr lang="en-US" b="1" dirty="0"/>
              <a:t> </a:t>
            </a:r>
            <a:r>
              <a:rPr lang="en-US" b="1" dirty="0" err="1"/>
              <a:t>koji</a:t>
            </a:r>
            <a:r>
              <a:rPr lang="en-US" b="1" dirty="0"/>
              <a:t> </a:t>
            </a:r>
            <a:r>
              <a:rPr lang="en-US" b="1" dirty="0" err="1"/>
              <a:t>nije</a:t>
            </a:r>
            <a:r>
              <a:rPr lang="en-US" b="1" dirty="0"/>
              <a:t> </a:t>
            </a:r>
            <a:r>
              <a:rPr lang="en-US" b="1" dirty="0" err="1"/>
              <a:t>pristupio</a:t>
            </a:r>
            <a:r>
              <a:rPr lang="en-US" b="1" dirty="0"/>
              <a:t> </a:t>
            </a:r>
            <a:r>
              <a:rPr lang="en-US" b="1" dirty="0" err="1"/>
              <a:t>jednomu</a:t>
            </a:r>
            <a:r>
              <a:rPr lang="en-US" b="1" dirty="0"/>
              <a:t> od </a:t>
            </a:r>
            <a:r>
              <a:rPr lang="en-US" b="1" dirty="0" err="1"/>
              <a:t>dvaju</a:t>
            </a:r>
            <a:r>
              <a:rPr lang="en-US" b="1" dirty="0"/>
              <a:t> </a:t>
            </a:r>
            <a:r>
              <a:rPr lang="en-US" b="1" dirty="0" err="1" smtClean="0"/>
              <a:t>dijelova</a:t>
            </a:r>
            <a:r>
              <a:rPr lang="en-US" b="1" dirty="0"/>
              <a:t>,</a:t>
            </a:r>
            <a:r>
              <a:rPr lang="en-US" b="1" dirty="0" smtClean="0"/>
              <a:t> </a:t>
            </a:r>
            <a:r>
              <a:rPr lang="en-US" b="1" dirty="0" err="1" smtClean="0"/>
              <a:t>poništava</a:t>
            </a:r>
            <a:r>
              <a:rPr lang="en-US" b="1" dirty="0" smtClean="0"/>
              <a:t> </a:t>
            </a:r>
            <a:r>
              <a:rPr lang="en-US" b="1" dirty="0"/>
              <a:t>se </a:t>
            </a:r>
            <a:r>
              <a:rPr lang="en-US" b="1" dirty="0" err="1"/>
              <a:t>dio</a:t>
            </a:r>
            <a:r>
              <a:rPr lang="en-US" b="1" dirty="0"/>
              <a:t> </a:t>
            </a:r>
            <a:r>
              <a:rPr lang="en-US" b="1" dirty="0" err="1"/>
              <a:t>ispita</a:t>
            </a:r>
            <a:r>
              <a:rPr lang="en-US" b="1" dirty="0"/>
              <a:t> </a:t>
            </a:r>
            <a:r>
              <a:rPr lang="en-US" b="1" dirty="0" err="1"/>
              <a:t>kojemu</a:t>
            </a:r>
            <a:r>
              <a:rPr lang="en-US" b="1" dirty="0"/>
              <a:t> je </a:t>
            </a:r>
            <a:r>
              <a:rPr lang="en-US" b="1" dirty="0" err="1" smtClean="0"/>
              <a:t>pristupio</a:t>
            </a:r>
            <a:r>
              <a:rPr lang="hr-HR" dirty="0" smtClean="0"/>
              <a:t>, ali za prolaznost </a:t>
            </a:r>
            <a:r>
              <a:rPr lang="hr-HR" u="sng" dirty="0" smtClean="0"/>
              <a:t>ne mora položiti sve dijelove ispita</a:t>
            </a:r>
            <a:endParaRPr lang="en-US" u="sng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77913" y="914400"/>
            <a:ext cx="6965950" cy="5715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OCJENJIVANJE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79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676400"/>
            <a:ext cx="59436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smtClean="0"/>
              <a:t>HRVATSKI JEZIK</a:t>
            </a:r>
          </a:p>
          <a:p>
            <a:endParaRPr lang="hr-HR" sz="3600" dirty="0"/>
          </a:p>
          <a:p>
            <a:r>
              <a:rPr lang="hr-HR" sz="3200" dirty="0" smtClean="0"/>
              <a:t>Moguće je položiti ispit čak i ako se iz eseja dobije nedovoljna ocjena! – ?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184045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PRIGOVORI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Učenik</a:t>
            </a:r>
            <a:r>
              <a:rPr lang="en-US" dirty="0" smtClean="0"/>
              <a:t> </a:t>
            </a:r>
            <a:r>
              <a:rPr lang="en-US" dirty="0" err="1" smtClean="0"/>
              <a:t>ima</a:t>
            </a:r>
            <a:r>
              <a:rPr lang="en-US" dirty="0" smtClean="0"/>
              <a:t> </a:t>
            </a:r>
            <a:r>
              <a:rPr lang="en-US" dirty="0" err="1" smtClean="0"/>
              <a:t>pravo</a:t>
            </a:r>
            <a:r>
              <a:rPr lang="en-US" dirty="0" smtClean="0"/>
              <a:t> </a:t>
            </a:r>
            <a:r>
              <a:rPr lang="en-US" dirty="0" err="1" smtClean="0"/>
              <a:t>podnijeti</a:t>
            </a:r>
            <a:r>
              <a:rPr lang="en-US" dirty="0" smtClean="0"/>
              <a:t> </a:t>
            </a:r>
            <a:r>
              <a:rPr lang="en-US" dirty="0" err="1" smtClean="0"/>
              <a:t>pisani</a:t>
            </a:r>
            <a:r>
              <a:rPr lang="en-US" dirty="0" smtClean="0"/>
              <a:t> </a:t>
            </a:r>
            <a:r>
              <a:rPr lang="en-US" dirty="0" err="1" smtClean="0"/>
              <a:t>prigovor</a:t>
            </a:r>
            <a:r>
              <a:rPr lang="en-US" dirty="0" smtClean="0"/>
              <a:t>:</a:t>
            </a:r>
          </a:p>
          <a:p>
            <a:r>
              <a:rPr lang="en-US" dirty="0" smtClean="0"/>
              <a:t>U </a:t>
            </a:r>
            <a:r>
              <a:rPr lang="en-US" dirty="0" err="1" smtClean="0"/>
              <a:t>svezi</a:t>
            </a:r>
            <a:r>
              <a:rPr lang="en-US" dirty="0" smtClean="0"/>
              <a:t> s </a:t>
            </a:r>
            <a:r>
              <a:rPr lang="en-US" b="1" dirty="0" err="1" smtClean="0"/>
              <a:t>nepravilnošću</a:t>
            </a:r>
            <a:r>
              <a:rPr lang="en-US" b="1" dirty="0" smtClean="0"/>
              <a:t> </a:t>
            </a:r>
            <a:r>
              <a:rPr lang="en-US" b="1" dirty="0" err="1" smtClean="0"/>
              <a:t>provedba</a:t>
            </a:r>
            <a:r>
              <a:rPr lang="en-US" b="1" dirty="0" smtClean="0"/>
              <a:t> </a:t>
            </a:r>
            <a:r>
              <a:rPr lang="en-US" b="1" dirty="0" err="1" smtClean="0"/>
              <a:t>ispite</a:t>
            </a:r>
            <a:r>
              <a:rPr lang="en-US" b="1" dirty="0" smtClean="0"/>
              <a:t> </a:t>
            </a:r>
            <a:r>
              <a:rPr lang="en-US" dirty="0" smtClean="0"/>
              <a:t>(48 sati od </a:t>
            </a:r>
            <a:r>
              <a:rPr lang="en-US" dirty="0" err="1" smtClean="0"/>
              <a:t>pisanja</a:t>
            </a:r>
            <a:r>
              <a:rPr lang="en-US" dirty="0" smtClean="0"/>
              <a:t> </a:t>
            </a:r>
            <a:r>
              <a:rPr lang="en-US" dirty="0" err="1" smtClean="0"/>
              <a:t>ispita</a:t>
            </a:r>
            <a:r>
              <a:rPr lang="en-US" dirty="0" smtClean="0"/>
              <a:t>)</a:t>
            </a:r>
          </a:p>
          <a:p>
            <a:r>
              <a:rPr lang="en-US" b="1" dirty="0" err="1" smtClean="0"/>
              <a:t>Prigovor</a:t>
            </a:r>
            <a:r>
              <a:rPr lang="en-US" b="1" dirty="0" smtClean="0"/>
              <a:t> </a:t>
            </a:r>
            <a:r>
              <a:rPr lang="en-US" b="1" dirty="0" err="1" smtClean="0"/>
              <a:t>na</a:t>
            </a:r>
            <a:r>
              <a:rPr lang="en-US" b="1" dirty="0" smtClean="0"/>
              <a:t> </a:t>
            </a:r>
            <a:r>
              <a:rPr lang="en-US" b="1" dirty="0" err="1" smtClean="0"/>
              <a:t>ocjenu</a:t>
            </a:r>
            <a:r>
              <a:rPr lang="en-US" b="1" dirty="0" smtClean="0"/>
              <a:t> </a:t>
            </a:r>
            <a:r>
              <a:rPr lang="en-US" b="1" dirty="0" err="1" smtClean="0"/>
              <a:t>ispita</a:t>
            </a:r>
            <a:r>
              <a:rPr lang="en-US" b="1" dirty="0" smtClean="0"/>
              <a:t> </a:t>
            </a:r>
            <a:r>
              <a:rPr lang="en-US" dirty="0" smtClean="0"/>
              <a:t>(48 sati od </a:t>
            </a:r>
            <a:r>
              <a:rPr lang="en-US" dirty="0" err="1" smtClean="0"/>
              <a:t>objave</a:t>
            </a:r>
            <a:r>
              <a:rPr lang="en-US" dirty="0" smtClean="0"/>
              <a:t> </a:t>
            </a:r>
            <a:r>
              <a:rPr lang="en-US" dirty="0" err="1" smtClean="0"/>
              <a:t>rezultata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Učenik</a:t>
            </a:r>
            <a:r>
              <a:rPr lang="en-US" dirty="0" smtClean="0"/>
              <a:t> </a:t>
            </a:r>
            <a:r>
              <a:rPr lang="en-US" dirty="0" err="1" smtClean="0"/>
              <a:t>prigovore</a:t>
            </a:r>
            <a:r>
              <a:rPr lang="en-US" dirty="0" smtClean="0"/>
              <a:t> </a:t>
            </a:r>
            <a:r>
              <a:rPr lang="en-US" dirty="0" err="1" smtClean="0"/>
              <a:t>podnosi</a:t>
            </a:r>
            <a:r>
              <a:rPr lang="en-US" dirty="0" smtClean="0"/>
              <a:t> </a:t>
            </a:r>
            <a:r>
              <a:rPr lang="en-US" b="1" dirty="0" err="1" smtClean="0"/>
              <a:t>Ispitnom</a:t>
            </a:r>
            <a:r>
              <a:rPr lang="en-US" b="1" dirty="0" smtClean="0"/>
              <a:t> </a:t>
            </a:r>
            <a:r>
              <a:rPr lang="en-US" b="1" dirty="0" err="1" smtClean="0"/>
              <a:t>povjerenstvu</a:t>
            </a:r>
            <a:r>
              <a:rPr lang="en-US" dirty="0" smtClean="0"/>
              <a:t>, a </a:t>
            </a:r>
            <a:r>
              <a:rPr lang="en-US" dirty="0" err="1" smtClean="0"/>
              <a:t>konačnu</a:t>
            </a:r>
            <a:r>
              <a:rPr lang="en-US" dirty="0" smtClean="0"/>
              <a:t> </a:t>
            </a:r>
            <a:r>
              <a:rPr lang="en-US" dirty="0" err="1" smtClean="0"/>
              <a:t>odluku</a:t>
            </a:r>
            <a:r>
              <a:rPr lang="en-US" dirty="0" smtClean="0"/>
              <a:t> o </a:t>
            </a:r>
            <a:r>
              <a:rPr lang="en-US" dirty="0" err="1" smtClean="0"/>
              <a:t>prigovoru</a:t>
            </a:r>
            <a:r>
              <a:rPr lang="en-US" dirty="0" smtClean="0"/>
              <a:t> </a:t>
            </a:r>
            <a:r>
              <a:rPr lang="en-US" dirty="0" err="1" smtClean="0"/>
              <a:t>donosi</a:t>
            </a:r>
            <a:r>
              <a:rPr lang="en-US" dirty="0" smtClean="0"/>
              <a:t> </a:t>
            </a:r>
            <a:r>
              <a:rPr lang="en-US" dirty="0" err="1" smtClean="0"/>
              <a:t>Centar</a:t>
            </a:r>
            <a:r>
              <a:rPr lang="en-US" dirty="0" smtClean="0"/>
              <a:t> u </a:t>
            </a:r>
            <a:r>
              <a:rPr lang="en-US" dirty="0" err="1" smtClean="0"/>
              <a:t>roku</a:t>
            </a:r>
            <a:r>
              <a:rPr lang="en-US" dirty="0" smtClean="0"/>
              <a:t> od 5 </a:t>
            </a:r>
            <a:r>
              <a:rPr lang="en-US" dirty="0" err="1" smtClean="0"/>
              <a:t>radnih</a:t>
            </a:r>
            <a:r>
              <a:rPr lang="en-US" dirty="0" smtClean="0"/>
              <a:t> dana od </a:t>
            </a:r>
            <a:r>
              <a:rPr lang="en-US" dirty="0" err="1" smtClean="0"/>
              <a:t>završetka</a:t>
            </a:r>
            <a:r>
              <a:rPr lang="en-US" dirty="0" smtClean="0"/>
              <a:t> </a:t>
            </a:r>
            <a:r>
              <a:rPr lang="en-US" dirty="0" err="1" smtClean="0"/>
              <a:t>roka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zaprimanje</a:t>
            </a:r>
            <a:r>
              <a:rPr lang="en-US" dirty="0" smtClean="0"/>
              <a:t> </a:t>
            </a:r>
            <a:r>
              <a:rPr lang="en-US" dirty="0" err="1" smtClean="0"/>
              <a:t>prigovora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46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PRIGOVORI</a:t>
            </a:r>
            <a:endParaRPr lang="hr-HR" dirty="0"/>
          </a:p>
        </p:txBody>
      </p:sp>
      <p:sp>
        <p:nvSpPr>
          <p:cNvPr id="3" name="TextBox 2"/>
          <p:cNvSpPr txBox="1"/>
          <p:nvPr/>
        </p:nvSpPr>
        <p:spPr>
          <a:xfrm>
            <a:off x="1447800" y="2438400"/>
            <a:ext cx="66124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Ako učenik nije zadovoljan odlukom Centra, može u roku od jednog dana od donošenja odluke podnijeti </a:t>
            </a:r>
            <a:r>
              <a:rPr lang="hr-HR" sz="2400" b="1" dirty="0" smtClean="0"/>
              <a:t>prigovor Centru za praćenje državne mature</a:t>
            </a:r>
            <a:r>
              <a:rPr lang="hr-HR" sz="2400" dirty="0" smtClean="0"/>
              <a:t> koje donosi odluku u roku od dva dana od primitka prigovora.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59621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2763818"/>
          </a:xfrm>
        </p:spPr>
        <p:txBody>
          <a:bodyPr/>
          <a:lstStyle/>
          <a:p>
            <a:r>
              <a:rPr lang="hr-HR" dirty="0" smtClean="0"/>
              <a:t>PRILAGODBA ISPITNE TEHNOLOGIJE</a:t>
            </a:r>
            <a:endParaRPr lang="hr-HR" dirty="0"/>
          </a:p>
        </p:txBody>
      </p:sp>
      <p:pic>
        <p:nvPicPr>
          <p:cNvPr id="3074" name="Picture 2" descr="http://skolska-medicina.com/2018/wp-content/uploads/2018/01/drzavna_matura_ispitna_tehnologij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345" y="2743200"/>
            <a:ext cx="40386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71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PRILAGODBA ISPITNE TEHNOLOGIJE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209800"/>
            <a:ext cx="6233160" cy="3824343"/>
          </a:xfrm>
        </p:spPr>
        <p:txBody>
          <a:bodyPr>
            <a:normAutofit lnSpcReduction="10000"/>
          </a:bodyPr>
          <a:lstStyle/>
          <a:p>
            <a:r>
              <a:rPr lang="vi-VN" dirty="0"/>
              <a:t>Za sve su učenike ispiti državne mature iz određenoga nastavnog predmeta sadržajno isti, no </a:t>
            </a:r>
            <a:r>
              <a:rPr lang="en-US" b="1" u="sng" dirty="0" err="1" smtClean="0"/>
              <a:t>pojedini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učenici</a:t>
            </a:r>
            <a:r>
              <a:rPr lang="en-US" b="1" u="sng" dirty="0" smtClean="0"/>
              <a:t> </a:t>
            </a:r>
            <a:r>
              <a:rPr lang="vi-VN" dirty="0" smtClean="0"/>
              <a:t>imaju </a:t>
            </a:r>
            <a:r>
              <a:rPr lang="vi-VN" dirty="0"/>
              <a:t>pravo na </a:t>
            </a:r>
            <a:r>
              <a:rPr lang="vi-VN" b="1" dirty="0"/>
              <a:t>prilagodbu ispitne tehnologije</a:t>
            </a:r>
            <a:r>
              <a:rPr lang="vi-VN" dirty="0"/>
              <a:t>, odnosno prilagodbu ispitnoga materijala i ispitnoga postupka.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1. </a:t>
            </a:r>
            <a:r>
              <a:rPr lang="en-US" dirty="0" err="1" smtClean="0"/>
              <a:t>Učenici</a:t>
            </a:r>
            <a:r>
              <a:rPr lang="en-US" dirty="0" smtClean="0"/>
              <a:t> s </a:t>
            </a:r>
            <a:r>
              <a:rPr lang="en-US" dirty="0" err="1" smtClean="0"/>
              <a:t>teškoćama</a:t>
            </a:r>
            <a:r>
              <a:rPr lang="hr-HR" dirty="0" smtClean="0"/>
              <a:t> </a:t>
            </a:r>
          </a:p>
          <a:p>
            <a:r>
              <a:rPr lang="en-US" dirty="0" smtClean="0"/>
              <a:t>2. </a:t>
            </a:r>
            <a:r>
              <a:rPr lang="en-US" dirty="0" err="1" smtClean="0"/>
              <a:t>Učenici</a:t>
            </a:r>
            <a:r>
              <a:rPr lang="en-US" dirty="0" smtClean="0"/>
              <a:t> s </a:t>
            </a:r>
            <a:r>
              <a:rPr lang="en-US" dirty="0" err="1" smtClean="0"/>
              <a:t>zdravstvenim</a:t>
            </a:r>
            <a:r>
              <a:rPr lang="en-US" dirty="0" smtClean="0"/>
              <a:t> </a:t>
            </a:r>
            <a:r>
              <a:rPr lang="en-US" dirty="0" err="1" smtClean="0"/>
              <a:t>problemima</a:t>
            </a:r>
            <a:r>
              <a:rPr lang="hr-HR" dirty="0"/>
              <a:t> </a:t>
            </a:r>
            <a:r>
              <a:rPr lang="hr-HR" dirty="0" smtClean="0"/>
              <a:t>– </a:t>
            </a:r>
            <a:r>
              <a:rPr lang="hr-HR" i="1" dirty="0" smtClean="0"/>
              <a:t>djelomično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96281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Učenici s teškoćama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/>
              <a:t>Teškoće u razvoju </a:t>
            </a:r>
            <a:endParaRPr lang="en-US" dirty="0" smtClean="0"/>
          </a:p>
          <a:p>
            <a:r>
              <a:rPr lang="hr-HR" dirty="0" smtClean="0"/>
              <a:t>Teškoće učenja, </a:t>
            </a:r>
            <a:r>
              <a:rPr lang="hr-HR" dirty="0" smtClean="0"/>
              <a:t>poremećaji </a:t>
            </a:r>
            <a:r>
              <a:rPr lang="hr-HR" dirty="0" smtClean="0"/>
              <a:t>u ponašanju i emocionalni problemi</a:t>
            </a:r>
            <a:endParaRPr lang="en-US" dirty="0" smtClean="0"/>
          </a:p>
          <a:p>
            <a:r>
              <a:rPr lang="hr-HR" dirty="0" smtClean="0"/>
              <a:t>Teškoće uvjetovane </a:t>
            </a:r>
            <a:r>
              <a:rPr lang="hr-HR" dirty="0"/>
              <a:t>kulturalnim </a:t>
            </a:r>
            <a:r>
              <a:rPr lang="hr-HR" dirty="0" smtClean="0"/>
              <a:t>i jezičnim činjenicama</a:t>
            </a:r>
          </a:p>
          <a:p>
            <a:pPr marL="0" indent="0">
              <a:buNone/>
            </a:pPr>
            <a:r>
              <a:rPr lang="hr-HR" dirty="0" smtClean="0"/>
              <a:t>- ! Rješenje o primjerenom programu obrazovanja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 To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učenici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rabili</a:t>
            </a:r>
            <a:r>
              <a:rPr lang="en-US" dirty="0" smtClean="0"/>
              <a:t> </a:t>
            </a:r>
            <a:r>
              <a:rPr lang="en-US" b="1" dirty="0" err="1" smtClean="0"/>
              <a:t>prilagođenu</a:t>
            </a:r>
            <a:r>
              <a:rPr lang="en-US" b="1" dirty="0" smtClean="0"/>
              <a:t> </a:t>
            </a:r>
            <a:r>
              <a:rPr lang="en-US" b="1" dirty="0" err="1" smtClean="0"/>
              <a:t>opremu</a:t>
            </a:r>
            <a:r>
              <a:rPr lang="en-US" b="1" dirty="0" smtClean="0"/>
              <a:t> </a:t>
            </a:r>
            <a:r>
              <a:rPr lang="en-US" b="1" dirty="0" err="1" smtClean="0"/>
              <a:t>i</a:t>
            </a:r>
            <a:r>
              <a:rPr lang="en-US" b="1" dirty="0" smtClean="0"/>
              <a:t> </a:t>
            </a:r>
            <a:r>
              <a:rPr lang="en-US" b="1" dirty="0" err="1" smtClean="0"/>
              <a:t>nastavni</a:t>
            </a:r>
            <a:r>
              <a:rPr lang="en-US" b="1" dirty="0" smtClean="0"/>
              <a:t> </a:t>
            </a:r>
            <a:r>
              <a:rPr lang="en-US" b="1" dirty="0" err="1" smtClean="0"/>
              <a:t>materijal</a:t>
            </a:r>
            <a:r>
              <a:rPr lang="en-US" dirty="0" smtClean="0"/>
              <a:t>, </a:t>
            </a:r>
            <a:r>
              <a:rPr lang="en-US" dirty="0" err="1" smtClean="0"/>
              <a:t>kojima</a:t>
            </a:r>
            <a:r>
              <a:rPr lang="en-US" dirty="0" smtClean="0"/>
              <a:t> je </a:t>
            </a: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prilagođena</a:t>
            </a:r>
            <a:r>
              <a:rPr lang="en-US" dirty="0" smtClean="0"/>
              <a:t> </a:t>
            </a:r>
            <a:r>
              <a:rPr lang="en-US" b="1" dirty="0" err="1" smtClean="0"/>
              <a:t>metodika</a:t>
            </a:r>
            <a:r>
              <a:rPr lang="en-US" b="1" dirty="0" smtClean="0"/>
              <a:t> </a:t>
            </a:r>
            <a:r>
              <a:rPr lang="en-US" b="1" dirty="0" err="1" smtClean="0"/>
              <a:t>nastave</a:t>
            </a:r>
            <a:r>
              <a:rPr lang="en-US" b="1" dirty="0" smtClean="0"/>
              <a:t> </a:t>
            </a:r>
            <a:r>
              <a:rPr lang="en-US" b="1" dirty="0" err="1" smtClean="0"/>
              <a:t>i</a:t>
            </a:r>
            <a:r>
              <a:rPr lang="en-US" b="1" dirty="0" smtClean="0"/>
              <a:t> </a:t>
            </a:r>
            <a:r>
              <a:rPr lang="en-US" b="1" dirty="0" err="1" smtClean="0"/>
              <a:t>način</a:t>
            </a:r>
            <a:r>
              <a:rPr lang="en-US" b="1" dirty="0" smtClean="0"/>
              <a:t> </a:t>
            </a:r>
            <a:r>
              <a:rPr lang="en-US" b="1" dirty="0" err="1" smtClean="0"/>
              <a:t>ispitivanja</a:t>
            </a:r>
            <a:r>
              <a:rPr lang="en-US" b="1" dirty="0" smtClean="0"/>
              <a:t> </a:t>
            </a:r>
            <a:r>
              <a:rPr lang="en-US" b="1" dirty="0" err="1" smtClean="0"/>
              <a:t>tijekom</a:t>
            </a:r>
            <a:r>
              <a:rPr lang="en-US" b="1" dirty="0" smtClean="0"/>
              <a:t> </a:t>
            </a:r>
            <a:r>
              <a:rPr lang="en-US" b="1" dirty="0" err="1" smtClean="0"/>
              <a:t>školovanja</a:t>
            </a:r>
            <a:endParaRPr lang="en-US" b="1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19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Zdravstveni</a:t>
            </a:r>
            <a:r>
              <a:rPr lang="en-US" dirty="0" smtClean="0"/>
              <a:t> </a:t>
            </a:r>
            <a:r>
              <a:rPr lang="en-US" dirty="0" err="1" smtClean="0"/>
              <a:t>problemi</a:t>
            </a:r>
            <a:r>
              <a:rPr lang="en-US" dirty="0" smtClean="0"/>
              <a:t> </a:t>
            </a:r>
            <a:r>
              <a:rPr lang="en-US" dirty="0" err="1" smtClean="0"/>
              <a:t>učenika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285999"/>
            <a:ext cx="6211645" cy="3437069"/>
          </a:xfrm>
        </p:spPr>
        <p:txBody>
          <a:bodyPr>
            <a:normAutofit/>
          </a:bodyPr>
          <a:lstStyle/>
          <a:p>
            <a:r>
              <a:rPr lang="en-US" dirty="0" err="1" smtClean="0"/>
              <a:t>Bolesti</a:t>
            </a:r>
            <a:r>
              <a:rPr lang="en-US" dirty="0" smtClean="0"/>
              <a:t> </a:t>
            </a:r>
            <a:r>
              <a:rPr lang="en-US" dirty="0" err="1" smtClean="0"/>
              <a:t>srca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krvožilnog</a:t>
            </a:r>
            <a:r>
              <a:rPr lang="en-US" dirty="0" smtClean="0"/>
              <a:t> </a:t>
            </a:r>
            <a:r>
              <a:rPr lang="en-US" dirty="0" err="1" smtClean="0"/>
              <a:t>sustava</a:t>
            </a:r>
            <a:endParaRPr lang="en-US" dirty="0" smtClean="0"/>
          </a:p>
          <a:p>
            <a:r>
              <a:rPr lang="en-US" dirty="0" err="1" smtClean="0"/>
              <a:t>Bolesti</a:t>
            </a:r>
            <a:r>
              <a:rPr lang="en-US" dirty="0" smtClean="0"/>
              <a:t> </a:t>
            </a:r>
            <a:r>
              <a:rPr lang="en-US" dirty="0" err="1" smtClean="0"/>
              <a:t>živčanog</a:t>
            </a:r>
            <a:r>
              <a:rPr lang="en-US" dirty="0" smtClean="0"/>
              <a:t> </a:t>
            </a:r>
            <a:r>
              <a:rPr lang="en-US" dirty="0" err="1" smtClean="0"/>
              <a:t>sustava</a:t>
            </a:r>
            <a:endParaRPr lang="en-US" dirty="0" smtClean="0"/>
          </a:p>
          <a:p>
            <a:r>
              <a:rPr lang="en-US" dirty="0" err="1" smtClean="0"/>
              <a:t>Bolesti</a:t>
            </a:r>
            <a:r>
              <a:rPr lang="en-US" dirty="0" smtClean="0"/>
              <a:t> </a:t>
            </a:r>
            <a:r>
              <a:rPr lang="en-US" dirty="0" err="1" smtClean="0"/>
              <a:t>probavnog</a:t>
            </a:r>
            <a:r>
              <a:rPr lang="en-US" dirty="0" smtClean="0"/>
              <a:t> </a:t>
            </a:r>
            <a:r>
              <a:rPr lang="en-US" dirty="0" err="1" smtClean="0"/>
              <a:t>sustava</a:t>
            </a:r>
            <a:endParaRPr lang="en-US" dirty="0" smtClean="0"/>
          </a:p>
          <a:p>
            <a:r>
              <a:rPr lang="en-US" dirty="0" err="1" smtClean="0"/>
              <a:t>Bolesti</a:t>
            </a:r>
            <a:r>
              <a:rPr lang="en-US" dirty="0" smtClean="0"/>
              <a:t> </a:t>
            </a:r>
            <a:r>
              <a:rPr lang="en-US" dirty="0" err="1" smtClean="0"/>
              <a:t>mokraćnog</a:t>
            </a:r>
            <a:r>
              <a:rPr lang="en-US" dirty="0" smtClean="0"/>
              <a:t> </a:t>
            </a:r>
            <a:r>
              <a:rPr lang="en-US" dirty="0" err="1" smtClean="0"/>
              <a:t>sustava</a:t>
            </a:r>
            <a:endParaRPr lang="en-US" dirty="0" smtClean="0"/>
          </a:p>
          <a:p>
            <a:r>
              <a:rPr lang="en-US" dirty="0" err="1" smtClean="0"/>
              <a:t>Bolesti</a:t>
            </a:r>
            <a:r>
              <a:rPr lang="en-US" dirty="0" smtClean="0"/>
              <a:t> </a:t>
            </a:r>
            <a:r>
              <a:rPr lang="en-US" dirty="0" err="1" smtClean="0"/>
              <a:t>dišnog</a:t>
            </a:r>
            <a:r>
              <a:rPr lang="en-US" dirty="0" smtClean="0"/>
              <a:t> </a:t>
            </a:r>
            <a:r>
              <a:rPr lang="en-US" dirty="0" err="1" smtClean="0"/>
              <a:t>sustava</a:t>
            </a:r>
            <a:endParaRPr lang="en-US" dirty="0" smtClean="0"/>
          </a:p>
          <a:p>
            <a:r>
              <a:rPr lang="en-US" dirty="0" err="1" smtClean="0"/>
              <a:t>Bolesti</a:t>
            </a:r>
            <a:r>
              <a:rPr lang="en-US" dirty="0" smtClean="0"/>
              <a:t> </a:t>
            </a:r>
            <a:r>
              <a:rPr lang="en-US" dirty="0" err="1" smtClean="0"/>
              <a:t>žlijezda</a:t>
            </a:r>
            <a:r>
              <a:rPr lang="en-US" dirty="0" smtClean="0"/>
              <a:t> s </a:t>
            </a:r>
            <a:r>
              <a:rPr lang="en-US" dirty="0" err="1" smtClean="0"/>
              <a:t>unutrašnjim</a:t>
            </a:r>
            <a:r>
              <a:rPr lang="en-US" dirty="0" smtClean="0"/>
              <a:t> </a:t>
            </a:r>
            <a:r>
              <a:rPr lang="en-US" dirty="0" err="1" smtClean="0"/>
              <a:t>lučenjem</a:t>
            </a:r>
            <a:endParaRPr lang="hr-HR" dirty="0" smtClean="0"/>
          </a:p>
          <a:p>
            <a:r>
              <a:rPr lang="hr-HR" dirty="0" smtClean="0"/>
              <a:t>...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5702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Prilagodbe</a:t>
            </a:r>
            <a:r>
              <a:rPr lang="en-US" dirty="0" smtClean="0"/>
              <a:t> </a:t>
            </a:r>
            <a:r>
              <a:rPr lang="en-US" dirty="0" err="1" smtClean="0"/>
              <a:t>ispitne</a:t>
            </a:r>
            <a:r>
              <a:rPr lang="en-US" dirty="0" smtClean="0"/>
              <a:t> </a:t>
            </a:r>
            <a:r>
              <a:rPr lang="en-US" dirty="0" err="1" smtClean="0"/>
              <a:t>tehnologije</a:t>
            </a:r>
            <a:r>
              <a:rPr lang="en-US" dirty="0" smtClean="0"/>
              <a:t> </a:t>
            </a:r>
            <a:r>
              <a:rPr lang="en-US" dirty="0" err="1" smtClean="0"/>
              <a:t>uključuju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285999"/>
            <a:ext cx="6516445" cy="3437069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Izdvojen</a:t>
            </a:r>
            <a:r>
              <a:rPr lang="en-US" dirty="0" smtClean="0"/>
              <a:t> </a:t>
            </a:r>
            <a:r>
              <a:rPr lang="en-US" dirty="0" err="1" smtClean="0"/>
              <a:t>prostor</a:t>
            </a:r>
            <a:endParaRPr lang="en-US" dirty="0" smtClean="0"/>
          </a:p>
          <a:p>
            <a:r>
              <a:rPr lang="en-US" dirty="0" err="1" smtClean="0"/>
              <a:t>Prilagođena</a:t>
            </a:r>
            <a:r>
              <a:rPr lang="en-US" dirty="0" smtClean="0"/>
              <a:t>/</a:t>
            </a:r>
            <a:r>
              <a:rPr lang="en-US" dirty="0" err="1" smtClean="0"/>
              <a:t>posebna</a:t>
            </a:r>
            <a:r>
              <a:rPr lang="en-US" dirty="0" smtClean="0"/>
              <a:t> </a:t>
            </a:r>
            <a:r>
              <a:rPr lang="en-US" dirty="0" err="1" smtClean="0"/>
              <a:t>oprema</a:t>
            </a:r>
            <a:r>
              <a:rPr lang="en-US" dirty="0" smtClean="0"/>
              <a:t> </a:t>
            </a:r>
            <a:endParaRPr lang="hr-HR" dirty="0" smtClean="0"/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 err="1" smtClean="0"/>
              <a:t>npr</a:t>
            </a:r>
            <a:r>
              <a:rPr lang="en-US" dirty="0" smtClean="0"/>
              <a:t>. </a:t>
            </a:r>
            <a:r>
              <a:rPr lang="en-US" dirty="0" err="1" smtClean="0"/>
              <a:t>računalo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Prilagođen</a:t>
            </a:r>
            <a:r>
              <a:rPr lang="en-US" dirty="0" smtClean="0"/>
              <a:t> </a:t>
            </a:r>
            <a:r>
              <a:rPr lang="en-US" dirty="0" err="1" smtClean="0"/>
              <a:t>ispitni</a:t>
            </a:r>
            <a:r>
              <a:rPr lang="en-US" dirty="0" smtClean="0"/>
              <a:t> </a:t>
            </a:r>
            <a:r>
              <a:rPr lang="en-US" dirty="0" err="1" smtClean="0"/>
              <a:t>materijal</a:t>
            </a:r>
            <a:r>
              <a:rPr lang="en-US" dirty="0" smtClean="0"/>
              <a:t> </a:t>
            </a:r>
            <a:endParaRPr lang="hr-HR" dirty="0" smtClean="0"/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 err="1" smtClean="0"/>
              <a:t>npr</a:t>
            </a:r>
            <a:r>
              <a:rPr lang="en-US" dirty="0" smtClean="0"/>
              <a:t>. </a:t>
            </a:r>
            <a:r>
              <a:rPr lang="en-US" dirty="0" err="1" smtClean="0"/>
              <a:t>veći</a:t>
            </a:r>
            <a:r>
              <a:rPr lang="en-US" dirty="0" smtClean="0"/>
              <a:t> font, </a:t>
            </a:r>
            <a:r>
              <a:rPr lang="en-US" dirty="0" err="1" smtClean="0"/>
              <a:t>odgovarajući</a:t>
            </a:r>
            <a:r>
              <a:rPr lang="en-US" dirty="0" smtClean="0"/>
              <a:t> </a:t>
            </a:r>
            <a:r>
              <a:rPr lang="en-US" dirty="0" err="1" smtClean="0"/>
              <a:t>prijelom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Pomoć</a:t>
            </a:r>
            <a:r>
              <a:rPr lang="en-US" dirty="0" smtClean="0"/>
              <a:t> </a:t>
            </a:r>
            <a:r>
              <a:rPr lang="en-US" dirty="0" err="1" smtClean="0"/>
              <a:t>osobnog</a:t>
            </a:r>
            <a:r>
              <a:rPr lang="en-US" dirty="0" smtClean="0"/>
              <a:t> </a:t>
            </a:r>
            <a:r>
              <a:rPr lang="en-US" dirty="0" err="1" smtClean="0"/>
              <a:t>pomagača</a:t>
            </a:r>
            <a:endParaRPr lang="en-US" dirty="0" smtClean="0"/>
          </a:p>
          <a:p>
            <a:r>
              <a:rPr lang="en-US" dirty="0" err="1" smtClean="0"/>
              <a:t>Produljeno</a:t>
            </a:r>
            <a:r>
              <a:rPr lang="en-US" dirty="0" smtClean="0"/>
              <a:t> </a:t>
            </a:r>
            <a:r>
              <a:rPr lang="en-US" dirty="0" err="1" smtClean="0"/>
              <a:t>vrijeme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polaganje</a:t>
            </a:r>
            <a:r>
              <a:rPr lang="en-US" dirty="0" smtClean="0"/>
              <a:t> </a:t>
            </a:r>
            <a:r>
              <a:rPr lang="en-US" dirty="0" err="1" smtClean="0"/>
              <a:t>ispita</a:t>
            </a:r>
            <a:endParaRPr lang="hr-HR" dirty="0"/>
          </a:p>
          <a:p>
            <a:pPr marL="0" indent="0">
              <a:buNone/>
            </a:pPr>
            <a:r>
              <a:rPr lang="en-US" dirty="0" smtClean="0"/>
              <a:t>(25, 50 </a:t>
            </a:r>
            <a:r>
              <a:rPr lang="en-US" dirty="0" err="1" smtClean="0"/>
              <a:t>ili</a:t>
            </a:r>
            <a:r>
              <a:rPr lang="en-US" dirty="0" smtClean="0"/>
              <a:t> 100 % od </a:t>
            </a:r>
            <a:r>
              <a:rPr lang="en-US" dirty="0" err="1" smtClean="0"/>
              <a:t>vremena</a:t>
            </a:r>
            <a:r>
              <a:rPr lang="en-US" dirty="0" smtClean="0"/>
              <a:t> </a:t>
            </a:r>
            <a:r>
              <a:rPr lang="en-US" dirty="0" err="1" smtClean="0"/>
              <a:t>trajanja</a:t>
            </a:r>
            <a:r>
              <a:rPr lang="en-US" dirty="0" smtClean="0"/>
              <a:t> </a:t>
            </a:r>
            <a:r>
              <a:rPr lang="en-US" dirty="0" err="1" smtClean="0"/>
              <a:t>ispita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409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Tko</a:t>
            </a:r>
            <a:r>
              <a:rPr lang="en-US" dirty="0" smtClean="0"/>
              <a:t> </a:t>
            </a:r>
            <a:r>
              <a:rPr lang="en-US" dirty="0" err="1" smtClean="0"/>
              <a:t>polaže</a:t>
            </a:r>
            <a:r>
              <a:rPr lang="en-US" dirty="0" smtClean="0"/>
              <a:t> </a:t>
            </a:r>
            <a:r>
              <a:rPr lang="en-US" dirty="0" err="1" smtClean="0"/>
              <a:t>državnu</a:t>
            </a:r>
            <a:r>
              <a:rPr lang="en-US" dirty="0" smtClean="0"/>
              <a:t> </a:t>
            </a:r>
            <a:r>
              <a:rPr lang="en-US" dirty="0" err="1" smtClean="0"/>
              <a:t>maturu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učenici</a:t>
            </a:r>
            <a:r>
              <a:rPr lang="en-US" dirty="0"/>
              <a:t> </a:t>
            </a:r>
            <a:r>
              <a:rPr lang="en-US" b="1" dirty="0" err="1"/>
              <a:t>gimnazijskih</a:t>
            </a:r>
            <a:r>
              <a:rPr lang="en-US" b="1" dirty="0"/>
              <a:t> </a:t>
            </a:r>
            <a:r>
              <a:rPr lang="en-US" b="1" dirty="0" err="1"/>
              <a:t>programa</a:t>
            </a:r>
            <a:r>
              <a:rPr lang="en-US" b="1" dirty="0"/>
              <a:t> </a:t>
            </a:r>
            <a:r>
              <a:rPr lang="en-US" dirty="0" err="1"/>
              <a:t>obrazovanja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 smtClean="0"/>
              <a:t>polaganjem</a:t>
            </a:r>
            <a:r>
              <a:rPr lang="en-US" dirty="0" smtClean="0"/>
              <a:t> </a:t>
            </a:r>
            <a:r>
              <a:rPr lang="en-US" dirty="0" err="1"/>
              <a:t>državne</a:t>
            </a:r>
            <a:r>
              <a:rPr lang="en-US" dirty="0"/>
              <a:t> mature </a:t>
            </a:r>
            <a:r>
              <a:rPr lang="en-US" b="1" dirty="0" err="1" smtClean="0"/>
              <a:t>završavaju</a:t>
            </a:r>
            <a:r>
              <a:rPr lang="en-US" b="1" dirty="0"/>
              <a:t> </a:t>
            </a:r>
            <a:r>
              <a:rPr lang="en-US" b="1" dirty="0" err="1" smtClean="0"/>
              <a:t>srednje</a:t>
            </a:r>
            <a:r>
              <a:rPr lang="en-US" b="1" dirty="0" smtClean="0"/>
              <a:t> </a:t>
            </a:r>
            <a:r>
              <a:rPr lang="en-US" b="1" dirty="0" err="1" smtClean="0"/>
              <a:t>obrazovanje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učenici</a:t>
            </a:r>
            <a:r>
              <a:rPr lang="en-US" dirty="0"/>
              <a:t> </a:t>
            </a:r>
            <a:r>
              <a:rPr lang="en-US" b="1" dirty="0" err="1"/>
              <a:t>strukovnih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umjetničkih</a:t>
            </a:r>
            <a:r>
              <a:rPr lang="en-US" b="1" dirty="0"/>
              <a:t> </a:t>
            </a:r>
            <a:r>
              <a:rPr lang="en-US" b="1" dirty="0" err="1"/>
              <a:t>programa</a:t>
            </a:r>
            <a:r>
              <a:rPr lang="en-US" b="1" dirty="0"/>
              <a:t> </a:t>
            </a:r>
            <a:r>
              <a:rPr lang="hr-HR" dirty="0" smtClean="0"/>
              <a:t>– ako </a:t>
            </a:r>
            <a:r>
              <a:rPr lang="en-US" dirty="0" err="1" smtClean="0"/>
              <a:t>žele</a:t>
            </a:r>
            <a:r>
              <a:rPr lang="en-US" dirty="0" smtClean="0"/>
              <a:t> </a:t>
            </a:r>
            <a:r>
              <a:rPr lang="en-US" dirty="0" err="1"/>
              <a:t>nastaviti</a:t>
            </a:r>
            <a:r>
              <a:rPr lang="en-US" dirty="0"/>
              <a:t> </a:t>
            </a:r>
            <a:r>
              <a:rPr lang="en-US" dirty="0" err="1"/>
              <a:t>obrazovanje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visokoškolskoj</a:t>
            </a:r>
            <a:r>
              <a:rPr lang="en-US" dirty="0"/>
              <a:t> </a:t>
            </a:r>
            <a:r>
              <a:rPr lang="en-US" dirty="0" err="1" smtClean="0"/>
              <a:t>razini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5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524000"/>
            <a:ext cx="6477000" cy="3123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smtClean="0"/>
              <a:t>Rješenje</a:t>
            </a:r>
            <a:r>
              <a:rPr lang="hr-HR" sz="3200" dirty="0" smtClean="0"/>
              <a:t> o prilagodbi ispitne tehnologije donosi </a:t>
            </a:r>
            <a:r>
              <a:rPr lang="hr-HR" sz="3200" b="1" dirty="0" smtClean="0"/>
              <a:t>NCVVO</a:t>
            </a:r>
            <a:r>
              <a:rPr lang="hr-HR" sz="3200" b="1" dirty="0" smtClean="0"/>
              <a:t> na temelju </a:t>
            </a:r>
            <a:r>
              <a:rPr lang="hr-HR" sz="3200" b="1" dirty="0" smtClean="0"/>
              <a:t>odluke i procjene </a:t>
            </a:r>
          </a:p>
          <a:p>
            <a:endParaRPr lang="hr-HR" sz="3200" dirty="0" smtClean="0"/>
          </a:p>
          <a:p>
            <a:r>
              <a:rPr lang="hr-HR" sz="3200" dirty="0" smtClean="0"/>
              <a:t>(</a:t>
            </a:r>
            <a:r>
              <a:rPr lang="hr-HR" sz="3200" dirty="0" smtClean="0"/>
              <a:t>prema upućenom Zahtjevu – </a:t>
            </a:r>
            <a:r>
              <a:rPr lang="hr-HR" sz="2400" dirty="0" smtClean="0"/>
              <a:t>dokumentacija, nalazi, mišljenja</a:t>
            </a:r>
            <a:r>
              <a:rPr lang="hr-HR" sz="3200" dirty="0" smtClean="0"/>
              <a:t>)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200244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Elementi</a:t>
            </a:r>
            <a:r>
              <a:rPr lang="en-US" dirty="0" smtClean="0"/>
              <a:t> </a:t>
            </a:r>
            <a:r>
              <a:rPr lang="en-US" dirty="0" err="1" smtClean="0"/>
              <a:t>zahtjeva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PIT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63040" y="1981200"/>
            <a:ext cx="6196405" cy="374186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* </a:t>
            </a:r>
            <a:r>
              <a:rPr lang="en-US" b="1" dirty="0" err="1" smtClean="0"/>
              <a:t>Razlog</a:t>
            </a:r>
            <a:r>
              <a:rPr lang="en-US" b="1" dirty="0" smtClean="0"/>
              <a:t> </a:t>
            </a:r>
            <a:r>
              <a:rPr lang="en-US" b="1" dirty="0" err="1" smtClean="0"/>
              <a:t>traženja</a:t>
            </a:r>
            <a:r>
              <a:rPr lang="en-US" b="1" dirty="0" smtClean="0"/>
              <a:t> </a:t>
            </a:r>
            <a:r>
              <a:rPr lang="en-US" b="1" dirty="0" err="1" smtClean="0"/>
              <a:t>prilagodbe</a:t>
            </a: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* </a:t>
            </a:r>
            <a:r>
              <a:rPr lang="en-US" b="1" dirty="0" err="1" smtClean="0"/>
              <a:t>Priložena</a:t>
            </a:r>
            <a:r>
              <a:rPr lang="en-US" b="1" dirty="0" smtClean="0"/>
              <a:t> </a:t>
            </a:r>
            <a:r>
              <a:rPr lang="en-US" b="1" dirty="0" err="1" smtClean="0"/>
              <a:t>dokumentacija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-</a:t>
            </a:r>
            <a:r>
              <a:rPr lang="hr-HR" dirty="0" smtClean="0"/>
              <a:t> </a:t>
            </a:r>
            <a:r>
              <a:rPr lang="en-US" dirty="0" err="1" smtClean="0"/>
              <a:t>medicinska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</a:t>
            </a:r>
            <a:r>
              <a:rPr lang="hr-HR" dirty="0" smtClean="0"/>
              <a:t> </a:t>
            </a:r>
            <a:r>
              <a:rPr lang="en-US" dirty="0" err="1" smtClean="0"/>
              <a:t>psihološka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</a:t>
            </a:r>
            <a:r>
              <a:rPr lang="hr-HR" dirty="0" smtClean="0"/>
              <a:t> </a:t>
            </a:r>
            <a:r>
              <a:rPr lang="en-US" dirty="0" err="1" smtClean="0"/>
              <a:t>pedagoška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</a:t>
            </a:r>
            <a:r>
              <a:rPr lang="hr-HR" dirty="0" smtClean="0"/>
              <a:t> </a:t>
            </a:r>
            <a:r>
              <a:rPr lang="en-US" dirty="0" err="1" smtClean="0"/>
              <a:t>defektološka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</a:t>
            </a:r>
            <a:r>
              <a:rPr lang="hr-HR" dirty="0" smtClean="0"/>
              <a:t> </a:t>
            </a:r>
            <a:r>
              <a:rPr lang="en-US" dirty="0" err="1" smtClean="0"/>
              <a:t>Rješenje</a:t>
            </a:r>
            <a:r>
              <a:rPr lang="en-US" dirty="0" smtClean="0"/>
              <a:t> o </a:t>
            </a:r>
            <a:r>
              <a:rPr lang="en-US" dirty="0" err="1" smtClean="0"/>
              <a:t>primjerenom</a:t>
            </a:r>
            <a:r>
              <a:rPr lang="en-US" dirty="0" smtClean="0"/>
              <a:t> </a:t>
            </a:r>
            <a:r>
              <a:rPr lang="en-US" dirty="0" err="1" smtClean="0"/>
              <a:t>obliku</a:t>
            </a:r>
            <a:r>
              <a:rPr lang="en-US" dirty="0" smtClean="0"/>
              <a:t> </a:t>
            </a:r>
            <a:r>
              <a:rPr lang="en-US" dirty="0" err="1" smtClean="0"/>
              <a:t>školovanja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 </a:t>
            </a:r>
            <a:r>
              <a:rPr lang="en-US" dirty="0" err="1" smtClean="0"/>
              <a:t>Nalaz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mišljenje</a:t>
            </a:r>
            <a:r>
              <a:rPr lang="en-US" dirty="0" smtClean="0"/>
              <a:t> o </a:t>
            </a:r>
            <a:r>
              <a:rPr lang="en-US" dirty="0" err="1" smtClean="0"/>
              <a:t>vrsti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stupnju</a:t>
            </a:r>
            <a:r>
              <a:rPr lang="en-US" dirty="0" smtClean="0"/>
              <a:t> </a:t>
            </a:r>
            <a:r>
              <a:rPr lang="en-US" dirty="0" err="1" smtClean="0"/>
              <a:t>teškoće</a:t>
            </a:r>
            <a:r>
              <a:rPr lang="en-US" dirty="0" smtClean="0"/>
              <a:t> u </a:t>
            </a:r>
            <a:r>
              <a:rPr lang="en-US" dirty="0" err="1" smtClean="0"/>
              <a:t>razvoju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 </a:t>
            </a:r>
            <a:r>
              <a:rPr lang="en-US" dirty="0" err="1" smtClean="0"/>
              <a:t>mišljenje</a:t>
            </a:r>
            <a:r>
              <a:rPr lang="en-US" dirty="0" smtClean="0"/>
              <a:t> </a:t>
            </a:r>
            <a:r>
              <a:rPr lang="en-US" dirty="0" err="1" smtClean="0"/>
              <a:t>službe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profesionalnu</a:t>
            </a:r>
            <a:r>
              <a:rPr lang="en-US" dirty="0" smtClean="0"/>
              <a:t> </a:t>
            </a:r>
            <a:r>
              <a:rPr lang="en-US" dirty="0" err="1" smtClean="0"/>
              <a:t>orijentaciju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 </a:t>
            </a:r>
            <a:r>
              <a:rPr lang="en-US" dirty="0" err="1" smtClean="0"/>
              <a:t>mišljenje</a:t>
            </a:r>
            <a:r>
              <a:rPr lang="en-US" dirty="0" smtClean="0"/>
              <a:t> </a:t>
            </a:r>
            <a:r>
              <a:rPr lang="en-US" dirty="0" err="1" smtClean="0"/>
              <a:t>stručnog</a:t>
            </a:r>
            <a:r>
              <a:rPr lang="en-US" dirty="0" smtClean="0"/>
              <a:t> </a:t>
            </a:r>
            <a:r>
              <a:rPr lang="en-US" dirty="0" err="1" smtClean="0"/>
              <a:t>tima</a:t>
            </a:r>
            <a:r>
              <a:rPr lang="en-US" dirty="0" smtClean="0"/>
              <a:t> </a:t>
            </a:r>
            <a:r>
              <a:rPr lang="en-US" dirty="0" err="1" smtClean="0"/>
              <a:t>škole</a:t>
            </a:r>
            <a:r>
              <a:rPr lang="en-US" dirty="0" smtClean="0"/>
              <a:t> o </a:t>
            </a:r>
            <a:r>
              <a:rPr lang="en-US" dirty="0" err="1" smtClean="0"/>
              <a:t>posebnim</a:t>
            </a:r>
            <a:r>
              <a:rPr lang="en-US" dirty="0" smtClean="0"/>
              <a:t> </a:t>
            </a:r>
            <a:r>
              <a:rPr lang="en-US" dirty="0" err="1" smtClean="0"/>
              <a:t>odgojno-obrazovnim</a:t>
            </a:r>
            <a:r>
              <a:rPr lang="en-US" dirty="0" smtClean="0"/>
              <a:t> </a:t>
            </a:r>
            <a:r>
              <a:rPr lang="en-US" dirty="0" err="1" smtClean="0"/>
              <a:t>potrebama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* </a:t>
            </a:r>
            <a:r>
              <a:rPr lang="en-US" b="1" dirty="0" err="1" smtClean="0"/>
              <a:t>Prilagodbe</a:t>
            </a:r>
            <a:r>
              <a:rPr lang="en-US" b="1" dirty="0" smtClean="0"/>
              <a:t> </a:t>
            </a:r>
            <a:r>
              <a:rPr lang="en-US" b="1" dirty="0" err="1" smtClean="0"/>
              <a:t>koje</a:t>
            </a:r>
            <a:r>
              <a:rPr lang="en-US" b="1" dirty="0" smtClean="0"/>
              <a:t> je </a:t>
            </a:r>
            <a:r>
              <a:rPr lang="en-US" b="1" dirty="0" err="1" smtClean="0"/>
              <a:t>učenik</a:t>
            </a:r>
            <a:r>
              <a:rPr lang="en-US" b="1" dirty="0" smtClean="0"/>
              <a:t> </a:t>
            </a:r>
            <a:r>
              <a:rPr lang="en-US" b="1" dirty="0" err="1" smtClean="0"/>
              <a:t>imao</a:t>
            </a:r>
            <a:r>
              <a:rPr lang="en-US" b="1" dirty="0" smtClean="0"/>
              <a:t> </a:t>
            </a:r>
            <a:r>
              <a:rPr lang="en-US" b="1" dirty="0" err="1" smtClean="0"/>
              <a:t>tijekom</a:t>
            </a:r>
            <a:r>
              <a:rPr lang="en-US" b="1" dirty="0" smtClean="0"/>
              <a:t> </a:t>
            </a:r>
            <a:r>
              <a:rPr lang="en-US" b="1" dirty="0" err="1" smtClean="0"/>
              <a:t>školovanja</a:t>
            </a: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* </a:t>
            </a:r>
            <a:r>
              <a:rPr lang="en-US" b="1" dirty="0" err="1" smtClean="0"/>
              <a:t>Prijedlog</a:t>
            </a:r>
            <a:r>
              <a:rPr lang="en-US" b="1" dirty="0" smtClean="0"/>
              <a:t> </a:t>
            </a:r>
            <a:r>
              <a:rPr lang="en-US" b="1" dirty="0" err="1" smtClean="0"/>
              <a:t>prilagodbe</a:t>
            </a:r>
            <a:r>
              <a:rPr lang="en-US" b="1" dirty="0" smtClean="0"/>
              <a:t> </a:t>
            </a:r>
            <a:r>
              <a:rPr lang="en-US" b="1" dirty="0" err="1" smtClean="0"/>
              <a:t>ispitne</a:t>
            </a:r>
            <a:r>
              <a:rPr lang="en-US" b="1" dirty="0" smtClean="0"/>
              <a:t> </a:t>
            </a:r>
            <a:r>
              <a:rPr lang="en-US" b="1" dirty="0" err="1" smtClean="0"/>
              <a:t>tehnologije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97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286000"/>
            <a:ext cx="5723468" cy="2974622"/>
          </a:xfrm>
        </p:spPr>
        <p:txBody>
          <a:bodyPr>
            <a:noAutofit/>
          </a:bodyPr>
          <a:lstStyle/>
          <a:p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hr-HR" sz="2400" dirty="0" smtClean="0"/>
              <a:t>* </a:t>
            </a:r>
            <a:r>
              <a:rPr lang="en-US" sz="2400" b="1" dirty="0" smtClean="0"/>
              <a:t>Info </a:t>
            </a:r>
            <a:r>
              <a:rPr lang="en-US" sz="2400" b="1" dirty="0" err="1"/>
              <a:t>centar</a:t>
            </a:r>
            <a:r>
              <a:rPr lang="en-US" sz="2400" b="1" dirty="0"/>
              <a:t> </a:t>
            </a:r>
            <a:r>
              <a:rPr lang="en-US" sz="2400" b="1" dirty="0" smtClean="0"/>
              <a:t>NCVVO</a:t>
            </a:r>
            <a:r>
              <a:rPr lang="en-US" sz="2400" dirty="0" smtClean="0"/>
              <a:t>-a </a:t>
            </a:r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en-US" sz="2400" dirty="0" smtClean="0"/>
              <a:t>01/4501 </a:t>
            </a:r>
            <a:r>
              <a:rPr lang="en-US" sz="2400" dirty="0"/>
              <a:t>899 </a:t>
            </a:r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en-US" sz="2400" u="sng" dirty="0" smtClean="0">
                <a:solidFill>
                  <a:srgbClr val="C00000"/>
                </a:solidFill>
              </a:rPr>
              <a:t>info.centar@ncvvo.hr</a:t>
            </a:r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hr-HR" sz="2400" dirty="0"/>
              <a:t/>
            </a:r>
            <a:br>
              <a:rPr lang="hr-HR" sz="2400" dirty="0"/>
            </a:b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1371600"/>
            <a:ext cx="5712179" cy="688622"/>
          </a:xfrm>
        </p:spPr>
        <p:txBody>
          <a:bodyPr/>
          <a:lstStyle/>
          <a:p>
            <a:r>
              <a:rPr lang="hr-HR" dirty="0" smtClean="0"/>
              <a:t>  BITNI </a:t>
            </a:r>
            <a:r>
              <a:rPr lang="hr-HR" dirty="0"/>
              <a:t>KONTAKTI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37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371600"/>
            <a:ext cx="6629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* Za pitanja o prilagodbi ispitne tehnologije: </a:t>
            </a:r>
          </a:p>
          <a:p>
            <a:endParaRPr lang="hr-HR" dirty="0">
              <a:hlinkClick r:id="rId2"/>
            </a:endParaRPr>
          </a:p>
          <a:p>
            <a:r>
              <a:rPr lang="hr-HR" dirty="0" smtClean="0">
                <a:hlinkClick r:id="rId2"/>
              </a:rPr>
              <a:t>prilagodba.dm@ncvvo.hr</a:t>
            </a:r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* Za pitanja o svjedodžbama, potvrdama i dokumentaciji:</a:t>
            </a:r>
          </a:p>
          <a:p>
            <a:endParaRPr lang="hr-HR" dirty="0"/>
          </a:p>
          <a:p>
            <a:r>
              <a:rPr lang="hr-HR" dirty="0">
                <a:hlinkClick r:id="rId3"/>
              </a:rPr>
              <a:t>d</a:t>
            </a:r>
            <a:r>
              <a:rPr lang="hr-HR" dirty="0" smtClean="0">
                <a:hlinkClick r:id="rId3"/>
              </a:rPr>
              <a:t>okumenti.dm@ncvvo.hr</a:t>
            </a:r>
            <a:endParaRPr lang="hr-HR" dirty="0" smtClean="0"/>
          </a:p>
          <a:p>
            <a:endParaRPr lang="hr-HR" dirty="0"/>
          </a:p>
          <a:p>
            <a:r>
              <a:rPr lang="hr-HR" dirty="0" smtClean="0"/>
              <a:t>* Za pitanja o prijavama, rangiranju i upisima na studijske programe:</a:t>
            </a:r>
          </a:p>
          <a:p>
            <a:endParaRPr lang="hr-HR" dirty="0">
              <a:solidFill>
                <a:srgbClr val="FF0000"/>
              </a:solidFill>
              <a:hlinkClick r:id="rId4"/>
            </a:endParaRPr>
          </a:p>
          <a:p>
            <a:r>
              <a:rPr lang="hr-HR" dirty="0" smtClean="0">
                <a:solidFill>
                  <a:srgbClr val="FF0000"/>
                </a:solidFill>
                <a:hlinkClick r:id="rId4"/>
              </a:rPr>
              <a:t>spu@azvo.hr</a:t>
            </a:r>
            <a:endParaRPr lang="hr-HR" dirty="0" smtClean="0"/>
          </a:p>
          <a:p>
            <a:r>
              <a:rPr lang="hr-HR" dirty="0" smtClean="0"/>
              <a:t>www.studij.hr</a:t>
            </a:r>
          </a:p>
          <a:p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252958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Informacije</a:t>
            </a:r>
            <a:r>
              <a:rPr lang="en-US" b="1" dirty="0" smtClean="0"/>
              <a:t> o </a:t>
            </a:r>
            <a:r>
              <a:rPr lang="en-US" b="1" dirty="0" err="1" smtClean="0"/>
              <a:t>državnoj</a:t>
            </a:r>
            <a:r>
              <a:rPr lang="en-US" b="1" dirty="0" smtClean="0"/>
              <a:t> </a:t>
            </a:r>
            <a:r>
              <a:rPr lang="en-US" b="1" dirty="0" err="1" smtClean="0"/>
              <a:t>maturi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Nacionalni</a:t>
            </a:r>
            <a:r>
              <a:rPr lang="en-US" dirty="0" smtClean="0"/>
              <a:t> </a:t>
            </a:r>
            <a:r>
              <a:rPr lang="en-US" dirty="0" err="1"/>
              <a:t>centar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vanjsko</a:t>
            </a:r>
            <a:r>
              <a:rPr lang="en-US" dirty="0"/>
              <a:t> </a:t>
            </a:r>
            <a:r>
              <a:rPr lang="en-US" dirty="0" err="1"/>
              <a:t>vrednovanje</a:t>
            </a:r>
            <a:r>
              <a:rPr lang="en-US" dirty="0"/>
              <a:t> </a:t>
            </a:r>
            <a:r>
              <a:rPr lang="en-US" dirty="0" err="1"/>
              <a:t>obrazovanja</a:t>
            </a:r>
            <a:r>
              <a:rPr lang="en-US" dirty="0"/>
              <a:t>  </a:t>
            </a:r>
            <a:r>
              <a:rPr lang="en-US" u="sng" dirty="0">
                <a:hlinkClick r:id="rId2"/>
              </a:rPr>
              <a:t>www.ncvvo.hr</a:t>
            </a:r>
            <a:r>
              <a:rPr lang="en-US" dirty="0"/>
              <a:t> </a:t>
            </a:r>
          </a:p>
          <a:p>
            <a:r>
              <a:rPr lang="en-US" dirty="0" err="1" smtClean="0"/>
              <a:t>Nacionalni</a:t>
            </a:r>
            <a:r>
              <a:rPr lang="en-US" dirty="0" smtClean="0"/>
              <a:t> </a:t>
            </a:r>
            <a:r>
              <a:rPr lang="en-US" dirty="0" err="1"/>
              <a:t>informacijski</a:t>
            </a:r>
            <a:r>
              <a:rPr lang="en-US" dirty="0"/>
              <a:t> </a:t>
            </a:r>
            <a:r>
              <a:rPr lang="en-US" dirty="0" err="1"/>
              <a:t>sustav</a:t>
            </a:r>
            <a:r>
              <a:rPr lang="en-US" dirty="0"/>
              <a:t> </a:t>
            </a:r>
            <a:r>
              <a:rPr lang="en-US" dirty="0" err="1"/>
              <a:t>prijave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visoka</a:t>
            </a:r>
            <a:r>
              <a:rPr lang="en-US" dirty="0"/>
              <a:t> </a:t>
            </a:r>
            <a:r>
              <a:rPr lang="en-US" dirty="0" err="1"/>
              <a:t>učilišta</a:t>
            </a:r>
            <a:r>
              <a:rPr lang="en-US" dirty="0"/>
              <a:t> </a:t>
            </a:r>
            <a:r>
              <a:rPr lang="en-US" u="sng" dirty="0">
                <a:hlinkClick r:id="rId3"/>
              </a:rPr>
              <a:t>www.postani-student.hr</a:t>
            </a:r>
            <a:r>
              <a:rPr lang="en-US" dirty="0"/>
              <a:t> </a:t>
            </a:r>
          </a:p>
          <a:p>
            <a:r>
              <a:rPr lang="en-US" dirty="0" err="1" smtClean="0"/>
              <a:t>Upisi</a:t>
            </a:r>
            <a:r>
              <a:rPr lang="en-US" dirty="0" smtClean="0"/>
              <a:t> </a:t>
            </a:r>
            <a:r>
              <a:rPr lang="en-US" dirty="0" err="1"/>
              <a:t>studijskih</a:t>
            </a:r>
            <a:r>
              <a:rPr lang="en-US" dirty="0"/>
              <a:t> </a:t>
            </a:r>
            <a:r>
              <a:rPr lang="en-US" dirty="0" err="1"/>
              <a:t>programa</a:t>
            </a:r>
            <a:r>
              <a:rPr lang="en-US" dirty="0"/>
              <a:t>  </a:t>
            </a:r>
            <a:r>
              <a:rPr lang="en-US" u="sng" dirty="0">
                <a:hlinkClick r:id="rId4"/>
              </a:rPr>
              <a:t>www.studij.hr</a:t>
            </a:r>
            <a:endParaRPr lang="en-US" dirty="0"/>
          </a:p>
          <a:p>
            <a:r>
              <a:rPr lang="hr-HR" dirty="0" smtClean="0"/>
              <a:t>M</a:t>
            </a:r>
            <a:r>
              <a:rPr lang="en-US" dirty="0" err="1" smtClean="0"/>
              <a:t>režn</a:t>
            </a:r>
            <a:r>
              <a:rPr lang="hr-HR" dirty="0" smtClean="0"/>
              <a:t>e</a:t>
            </a:r>
            <a:r>
              <a:rPr lang="en-US" dirty="0" smtClean="0"/>
              <a:t> </a:t>
            </a:r>
            <a:r>
              <a:rPr lang="en-US" dirty="0" err="1" smtClean="0"/>
              <a:t>stranic</a:t>
            </a:r>
            <a:r>
              <a:rPr lang="hr-HR" dirty="0" smtClean="0"/>
              <a:t>e</a:t>
            </a:r>
            <a:r>
              <a:rPr lang="en-US" dirty="0" smtClean="0"/>
              <a:t> </a:t>
            </a:r>
            <a:r>
              <a:rPr lang="en-US" dirty="0" err="1" smtClean="0"/>
              <a:t>visokih</a:t>
            </a:r>
            <a:r>
              <a:rPr lang="en-US" dirty="0" smtClean="0"/>
              <a:t> </a:t>
            </a:r>
            <a:r>
              <a:rPr lang="en-US" dirty="0" err="1" smtClean="0"/>
              <a:t>učilišta</a:t>
            </a:r>
            <a:r>
              <a:rPr lang="en-US" dirty="0" smtClean="0"/>
              <a:t> </a:t>
            </a:r>
          </a:p>
          <a:p>
            <a:r>
              <a:rPr lang="hr-HR" dirty="0" smtClean="0"/>
              <a:t>M</a:t>
            </a:r>
            <a:r>
              <a:rPr lang="en-US" dirty="0" err="1" smtClean="0"/>
              <a:t>režn</a:t>
            </a:r>
            <a:r>
              <a:rPr lang="hr-HR" dirty="0" smtClean="0"/>
              <a:t>e</a:t>
            </a:r>
            <a:r>
              <a:rPr lang="en-US" dirty="0" smtClean="0"/>
              <a:t> </a:t>
            </a:r>
            <a:r>
              <a:rPr lang="en-US" dirty="0" err="1" smtClean="0"/>
              <a:t>stranic</a:t>
            </a:r>
            <a:r>
              <a:rPr lang="hr-HR" dirty="0" smtClean="0"/>
              <a:t>e</a:t>
            </a:r>
            <a:r>
              <a:rPr lang="en-US" dirty="0" smtClean="0"/>
              <a:t> </a:t>
            </a:r>
            <a:r>
              <a:rPr lang="en-US" dirty="0" err="1"/>
              <a:t>Ministarstva</a:t>
            </a:r>
            <a:r>
              <a:rPr lang="en-US" dirty="0"/>
              <a:t> </a:t>
            </a:r>
            <a:r>
              <a:rPr lang="en-US" dirty="0" err="1"/>
              <a:t>znanosti</a:t>
            </a:r>
            <a:r>
              <a:rPr lang="en-US" dirty="0"/>
              <a:t>, </a:t>
            </a:r>
            <a:r>
              <a:rPr lang="en-US" dirty="0" err="1" smtClean="0"/>
              <a:t>obrazovanja</a:t>
            </a:r>
            <a:r>
              <a:rPr lang="en-US" dirty="0" smtClean="0"/>
              <a:t>: </a:t>
            </a:r>
            <a:r>
              <a:rPr lang="en-US" u="sng" dirty="0">
                <a:hlinkClick r:id="rId5"/>
              </a:rPr>
              <a:t>http://</a:t>
            </a:r>
            <a:r>
              <a:rPr lang="en-US" u="sng" dirty="0" smtClean="0">
                <a:hlinkClick r:id="rId5"/>
              </a:rPr>
              <a:t>www.mzo.hr/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65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Bitni</a:t>
            </a:r>
            <a:r>
              <a:rPr lang="en-US" dirty="0" smtClean="0"/>
              <a:t> </a:t>
            </a:r>
            <a:r>
              <a:rPr lang="en-US" dirty="0" err="1" smtClean="0"/>
              <a:t>dokumenti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 smtClean="0"/>
              <a:t>Pravilnik</a:t>
            </a:r>
            <a:r>
              <a:rPr lang="en-US" i="1" dirty="0" smtClean="0"/>
              <a:t> o </a:t>
            </a:r>
            <a:r>
              <a:rPr lang="en-US" i="1" dirty="0" err="1" smtClean="0"/>
              <a:t>polaganju</a:t>
            </a:r>
            <a:r>
              <a:rPr lang="en-US" i="1" dirty="0" smtClean="0"/>
              <a:t> </a:t>
            </a:r>
            <a:r>
              <a:rPr lang="en-US" i="1" dirty="0" err="1" smtClean="0"/>
              <a:t>državne</a:t>
            </a:r>
            <a:r>
              <a:rPr lang="en-US" i="1" dirty="0" smtClean="0"/>
              <a:t> mature</a:t>
            </a:r>
            <a:endParaRPr lang="hr-HR" i="1" dirty="0" smtClean="0"/>
          </a:p>
          <a:p>
            <a:pPr marL="0" indent="0">
              <a:buNone/>
            </a:pPr>
            <a:r>
              <a:rPr lang="hr-HR" i="1" dirty="0" smtClean="0"/>
              <a:t>(Izmjene i dopune)</a:t>
            </a:r>
          </a:p>
          <a:p>
            <a:pPr marL="0" indent="0">
              <a:buNone/>
            </a:pPr>
            <a:endParaRPr lang="hr-HR" i="1" dirty="0" smtClean="0"/>
          </a:p>
          <a:p>
            <a:r>
              <a:rPr lang="hr-HR" i="1" dirty="0"/>
              <a:t>Ispitni katalozi </a:t>
            </a:r>
          </a:p>
          <a:p>
            <a:r>
              <a:rPr lang="en-US" i="1" dirty="0" err="1"/>
              <a:t>Upute</a:t>
            </a:r>
            <a:r>
              <a:rPr lang="en-US" i="1" dirty="0"/>
              <a:t> </a:t>
            </a:r>
            <a:r>
              <a:rPr lang="en-US" i="1" dirty="0" err="1"/>
              <a:t>za</a:t>
            </a:r>
            <a:r>
              <a:rPr lang="en-US" i="1" dirty="0"/>
              <a:t> </a:t>
            </a:r>
            <a:r>
              <a:rPr lang="en-US" i="1" dirty="0" err="1"/>
              <a:t>prilagodbu</a:t>
            </a:r>
            <a:r>
              <a:rPr lang="en-US" i="1" dirty="0"/>
              <a:t> </a:t>
            </a:r>
            <a:r>
              <a:rPr lang="en-US" i="1" dirty="0" err="1"/>
              <a:t>ispitne</a:t>
            </a:r>
            <a:r>
              <a:rPr lang="en-US" i="1" dirty="0"/>
              <a:t> </a:t>
            </a:r>
            <a:r>
              <a:rPr lang="en-US" i="1" dirty="0" err="1"/>
              <a:t>tehnologije</a:t>
            </a:r>
            <a:endParaRPr lang="en-US" i="1" dirty="0"/>
          </a:p>
          <a:p>
            <a:r>
              <a:rPr lang="en-US" i="1" dirty="0" err="1" smtClean="0"/>
              <a:t>Priručnik</a:t>
            </a:r>
            <a:r>
              <a:rPr lang="en-US" i="1" dirty="0" smtClean="0"/>
              <a:t> </a:t>
            </a:r>
            <a:r>
              <a:rPr lang="en-US" i="1" dirty="0" err="1"/>
              <a:t>za</a:t>
            </a:r>
            <a:r>
              <a:rPr lang="en-US" i="1" dirty="0"/>
              <a:t> </a:t>
            </a:r>
            <a:r>
              <a:rPr lang="en-US" i="1" dirty="0" err="1" smtClean="0"/>
              <a:t>učenike</a:t>
            </a:r>
            <a:endParaRPr lang="hr-HR" i="1" dirty="0" smtClean="0"/>
          </a:p>
        </p:txBody>
      </p:sp>
    </p:spTree>
    <p:extLst>
      <p:ext uri="{BB962C8B-B14F-4D97-AF65-F5344CB8AC3E}">
        <p14:creationId xmlns:p14="http://schemas.microsoft.com/office/powerpoint/2010/main" val="382695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1.bp.blogspot.com/--lTvX0Uvsjs/WFz04kQbE9I/AAAAAAAAArk/hFVyBbqPwVEZ6rd8FSIZ-Cytayip1qLIQCLcB/s1600/13466130_1028118257225723_482311318268222161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6800"/>
            <a:ext cx="7467600" cy="445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91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531179"/>
            <a:ext cx="5723468" cy="1828090"/>
          </a:xfrm>
        </p:spPr>
        <p:txBody>
          <a:bodyPr/>
          <a:lstStyle/>
          <a:p>
            <a:r>
              <a:rPr lang="en-US" dirty="0" err="1" smtClean="0"/>
              <a:t>Hvala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pozornosti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2971800"/>
            <a:ext cx="2590800" cy="1905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7010400"/>
            <a:ext cx="5712179" cy="1066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57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Tko</a:t>
            </a:r>
            <a:r>
              <a:rPr lang="en-US" dirty="0" smtClean="0"/>
              <a:t> </a:t>
            </a:r>
            <a:r>
              <a:rPr lang="en-US" dirty="0" err="1" smtClean="0"/>
              <a:t>organizira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provodi</a:t>
            </a:r>
            <a:r>
              <a:rPr lang="en-US" dirty="0" smtClean="0"/>
              <a:t> </a:t>
            </a:r>
            <a:r>
              <a:rPr lang="en-US" dirty="0" err="1" smtClean="0"/>
              <a:t>državnu</a:t>
            </a:r>
            <a:r>
              <a:rPr lang="en-US" dirty="0" smtClean="0"/>
              <a:t> </a:t>
            </a:r>
            <a:r>
              <a:rPr lang="en-US" dirty="0" err="1" smtClean="0"/>
              <a:t>maturu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US" dirty="0" smtClean="0"/>
          </a:p>
          <a:p>
            <a:r>
              <a:rPr lang="en-US" b="1" dirty="0" err="1" smtClean="0"/>
              <a:t>Nacionalni</a:t>
            </a:r>
            <a:r>
              <a:rPr lang="en-US" b="1" dirty="0" smtClean="0"/>
              <a:t> </a:t>
            </a:r>
            <a:r>
              <a:rPr lang="en-US" b="1" dirty="0" err="1"/>
              <a:t>centar</a:t>
            </a:r>
            <a:r>
              <a:rPr lang="en-US" b="1" dirty="0"/>
              <a:t> </a:t>
            </a:r>
            <a:r>
              <a:rPr lang="en-US" b="1" dirty="0" err="1"/>
              <a:t>za</a:t>
            </a:r>
            <a:r>
              <a:rPr lang="en-US" b="1" dirty="0"/>
              <a:t> </a:t>
            </a:r>
            <a:r>
              <a:rPr lang="en-US" b="1" dirty="0" err="1"/>
              <a:t>vanjsko</a:t>
            </a:r>
            <a:r>
              <a:rPr lang="en-US" b="1" dirty="0"/>
              <a:t> </a:t>
            </a:r>
            <a:r>
              <a:rPr lang="en-US" b="1" dirty="0" err="1"/>
              <a:t>vrednovanje</a:t>
            </a:r>
            <a:r>
              <a:rPr lang="en-US" b="1" dirty="0"/>
              <a:t> </a:t>
            </a:r>
            <a:r>
              <a:rPr lang="en-US" b="1" dirty="0" err="1"/>
              <a:t>obrazovanja</a:t>
            </a:r>
            <a:r>
              <a:rPr lang="en-US" b="1" dirty="0"/>
              <a:t> </a:t>
            </a:r>
            <a:r>
              <a:rPr lang="en-US" dirty="0"/>
              <a:t>(NCVVO</a:t>
            </a:r>
            <a:r>
              <a:rPr lang="en-US" dirty="0" smtClean="0"/>
              <a:t>) u </a:t>
            </a:r>
            <a:r>
              <a:rPr lang="en-US" dirty="0" err="1" smtClean="0"/>
              <a:t>suradnji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školama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ostalim</a:t>
            </a:r>
            <a:r>
              <a:rPr lang="en-US" dirty="0" smtClean="0"/>
              <a:t> </a:t>
            </a:r>
            <a:r>
              <a:rPr lang="en-US" dirty="0" err="1" smtClean="0"/>
              <a:t>javnim</a:t>
            </a:r>
            <a:r>
              <a:rPr lang="en-US" dirty="0" smtClean="0"/>
              <a:t> </a:t>
            </a:r>
            <a:r>
              <a:rPr lang="en-US" dirty="0" err="1" smtClean="0"/>
              <a:t>ustanovama</a:t>
            </a:r>
            <a:r>
              <a:rPr lang="en-US" dirty="0" smtClean="0"/>
              <a:t> </a:t>
            </a:r>
            <a:endParaRPr lang="hr-HR" dirty="0" smtClean="0"/>
          </a:p>
          <a:p>
            <a:r>
              <a:rPr lang="hr-HR" dirty="0" smtClean="0"/>
              <a:t>NCVVO u </a:t>
            </a:r>
            <a:r>
              <a:rPr lang="hr-HR" dirty="0"/>
              <a:t>elektroničkom obliku vodi </a:t>
            </a:r>
            <a:r>
              <a:rPr lang="hr-HR" b="1" dirty="0"/>
              <a:t>Središnji registar državne mature </a:t>
            </a:r>
            <a:r>
              <a:rPr lang="hr-HR" dirty="0" smtClean="0"/>
              <a:t>(prijave ispita državne mature i visokih učilišta, podatci </a:t>
            </a:r>
            <a:r>
              <a:rPr lang="hr-HR" dirty="0"/>
              <a:t>o </a:t>
            </a:r>
            <a:r>
              <a:rPr lang="hr-HR" dirty="0" smtClean="0"/>
              <a:t>položenoj državnoj maturi, </a:t>
            </a:r>
            <a:r>
              <a:rPr lang="hr-HR" dirty="0"/>
              <a:t>predmetima s ostvarenim ocjenama i postotnim </a:t>
            </a:r>
            <a:r>
              <a:rPr lang="hr-HR" dirty="0" smtClean="0"/>
              <a:t>bodovima...)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2594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47800" y="1371600"/>
            <a:ext cx="6629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 smtClean="0"/>
              <a:t>Sadržaj</a:t>
            </a:r>
            <a:r>
              <a:rPr lang="hr-HR" sz="2000" dirty="0"/>
              <a:t>, uvjete, način i postupak polaganja državne mature te izrade i obrane završnog </a:t>
            </a:r>
            <a:r>
              <a:rPr lang="hr-HR" sz="2000" dirty="0" smtClean="0"/>
              <a:t>rada </a:t>
            </a:r>
            <a:r>
              <a:rPr lang="hr-HR" sz="2000" dirty="0"/>
              <a:t>propisuje </a:t>
            </a:r>
            <a:r>
              <a:rPr lang="hr-HR" sz="2000" dirty="0" smtClean="0"/>
              <a:t>ministar – </a:t>
            </a:r>
          </a:p>
          <a:p>
            <a:r>
              <a:rPr lang="hr-HR" sz="2000" i="1" dirty="0" smtClean="0"/>
              <a:t>Zakon o odgoju i obrazovanju u osnovnoj i srednjoj školi</a:t>
            </a:r>
            <a:r>
              <a:rPr lang="hr-HR" sz="2000" dirty="0" smtClean="0"/>
              <a:t> </a:t>
            </a:r>
          </a:p>
          <a:p>
            <a:r>
              <a:rPr lang="hr-HR" sz="2000" dirty="0" smtClean="0"/>
              <a:t>(NN 87/09, Članak 82)</a:t>
            </a:r>
          </a:p>
          <a:p>
            <a:endParaRPr lang="hr-HR" sz="2000" dirty="0" smtClean="0"/>
          </a:p>
          <a:p>
            <a:r>
              <a:rPr lang="en-US" sz="2000" dirty="0" err="1" smtClean="0"/>
              <a:t>Sadržaj</a:t>
            </a:r>
            <a:r>
              <a:rPr lang="en-US" sz="2000" dirty="0"/>
              <a:t>, </a:t>
            </a:r>
            <a:r>
              <a:rPr lang="en-US" sz="2000" dirty="0" err="1"/>
              <a:t>uvjeti</a:t>
            </a:r>
            <a:r>
              <a:rPr lang="en-US" sz="2000" dirty="0"/>
              <a:t>, </a:t>
            </a:r>
            <a:r>
              <a:rPr lang="en-US" sz="2000" dirty="0" err="1"/>
              <a:t>način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postupak</a:t>
            </a:r>
            <a:r>
              <a:rPr lang="en-US" sz="2000" dirty="0"/>
              <a:t> </a:t>
            </a:r>
            <a:r>
              <a:rPr lang="en-US" sz="2000" dirty="0" err="1"/>
              <a:t>polaganja</a:t>
            </a:r>
            <a:r>
              <a:rPr lang="en-US" sz="2000" dirty="0"/>
              <a:t> </a:t>
            </a:r>
            <a:r>
              <a:rPr lang="en-US" sz="2000" dirty="0" err="1"/>
              <a:t>državne</a:t>
            </a:r>
            <a:r>
              <a:rPr lang="en-US" sz="2000" dirty="0"/>
              <a:t> mature </a:t>
            </a:r>
            <a:r>
              <a:rPr lang="en-US" sz="2000" dirty="0" err="1"/>
              <a:t>propisani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hr-HR" sz="2000" dirty="0"/>
              <a:t>– </a:t>
            </a:r>
            <a:endParaRPr lang="hr-HR" sz="2000" dirty="0" smtClean="0"/>
          </a:p>
          <a:p>
            <a:r>
              <a:rPr lang="en-US" sz="2000" i="1" dirty="0" err="1" smtClean="0"/>
              <a:t>Pravilnikom</a:t>
            </a:r>
            <a:r>
              <a:rPr lang="en-US" sz="2000" i="1" dirty="0" smtClean="0"/>
              <a:t> </a:t>
            </a:r>
            <a:r>
              <a:rPr lang="en-US" sz="2000" i="1" dirty="0"/>
              <a:t>o </a:t>
            </a:r>
            <a:r>
              <a:rPr lang="it-IT" sz="2000" i="1" dirty="0"/>
              <a:t>polaganju državne mature </a:t>
            </a:r>
            <a:endParaRPr lang="hr-HR" sz="2000" i="1" dirty="0" smtClean="0"/>
          </a:p>
          <a:p>
            <a:r>
              <a:rPr lang="it-IT" sz="2000" dirty="0" smtClean="0"/>
              <a:t>(</a:t>
            </a:r>
            <a:r>
              <a:rPr lang="hr-HR" sz="2000" dirty="0" smtClean="0"/>
              <a:t>NN</a:t>
            </a:r>
            <a:r>
              <a:rPr lang="it-IT" sz="2000" dirty="0" smtClean="0"/>
              <a:t>, </a:t>
            </a:r>
            <a:r>
              <a:rPr lang="hr-HR" sz="2000" dirty="0" smtClean="0"/>
              <a:t>1/13</a:t>
            </a:r>
            <a:r>
              <a:rPr lang="it-IT" sz="2000" dirty="0" smtClean="0"/>
              <a:t>)</a:t>
            </a:r>
            <a:endParaRPr lang="hr-HR" sz="2000" dirty="0" smtClean="0"/>
          </a:p>
          <a:p>
            <a:r>
              <a:rPr lang="hr-HR" sz="2000" i="1" dirty="0" smtClean="0"/>
              <a:t>Pravilnikom o izmjenama i dopunama pravilnika o polaganju državne mature </a:t>
            </a:r>
            <a:r>
              <a:rPr lang="hr-HR" sz="2000" dirty="0" smtClean="0"/>
              <a:t>(NN, 68/18)</a:t>
            </a:r>
          </a:p>
          <a:p>
            <a:endParaRPr lang="hr-HR" sz="2000" dirty="0"/>
          </a:p>
          <a:p>
            <a:r>
              <a:rPr lang="hr-HR" sz="2000" i="1" dirty="0" smtClean="0"/>
              <a:t>Epidemiološke preporuke o provođenju državne mature HZJZ-a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35796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ISPITI DRŽAVNE MATURE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7"/>
            <a:ext cx="6597228" cy="36038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 err="1" smtClean="0"/>
              <a:t>općeobrazovnih</a:t>
            </a:r>
            <a:r>
              <a:rPr lang="en-US" dirty="0" smtClean="0"/>
              <a:t> </a:t>
            </a:r>
            <a:r>
              <a:rPr lang="en-US" dirty="0" err="1" smtClean="0"/>
              <a:t>predmeta</a:t>
            </a:r>
            <a:endParaRPr lang="en-US" dirty="0" smtClean="0"/>
          </a:p>
          <a:p>
            <a:r>
              <a:rPr lang="pl-PL" b="1" dirty="0" smtClean="0"/>
              <a:t>Obvezni </a:t>
            </a:r>
            <a:r>
              <a:rPr lang="pl-PL" b="1" dirty="0"/>
              <a:t>i </a:t>
            </a:r>
            <a:r>
              <a:rPr lang="pl-PL" b="1" dirty="0" smtClean="0"/>
              <a:t>izborni dio</a:t>
            </a:r>
            <a:r>
              <a:rPr lang="en-US" b="1" dirty="0" smtClean="0"/>
              <a:t> </a:t>
            </a:r>
            <a:r>
              <a:rPr lang="en-US" b="1" dirty="0" err="1" smtClean="0"/>
              <a:t>ispita</a:t>
            </a:r>
            <a:endParaRPr lang="en-US" b="1" dirty="0" smtClean="0"/>
          </a:p>
          <a:p>
            <a:r>
              <a:rPr lang="en-US" dirty="0" err="1" smtClean="0"/>
              <a:t>Ispitni</a:t>
            </a:r>
            <a:r>
              <a:rPr lang="en-US" dirty="0" smtClean="0"/>
              <a:t> </a:t>
            </a:r>
            <a:r>
              <a:rPr lang="en-US" dirty="0" err="1" smtClean="0"/>
              <a:t>sadržaji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način</a:t>
            </a:r>
            <a:r>
              <a:rPr lang="en-US" dirty="0" smtClean="0"/>
              <a:t> </a:t>
            </a:r>
            <a:r>
              <a:rPr lang="en-US" dirty="0" err="1" smtClean="0"/>
              <a:t>provjere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ocjenjivanja</a:t>
            </a:r>
            <a:r>
              <a:rPr lang="en-US" dirty="0" smtClean="0"/>
              <a:t> </a:t>
            </a:r>
            <a:r>
              <a:rPr lang="en-US" dirty="0" err="1" smtClean="0"/>
              <a:t>uređuj</a:t>
            </a:r>
            <a:r>
              <a:rPr lang="hr-HR" dirty="0" smtClean="0"/>
              <a:t>u</a:t>
            </a:r>
            <a:r>
              <a:rPr lang="en-US" dirty="0" smtClean="0"/>
              <a:t> se </a:t>
            </a:r>
            <a:r>
              <a:rPr lang="en-US" b="1" dirty="0" err="1" smtClean="0"/>
              <a:t>predmetnim</a:t>
            </a:r>
            <a:r>
              <a:rPr lang="en-US" b="1" dirty="0" smtClean="0"/>
              <a:t> </a:t>
            </a:r>
            <a:r>
              <a:rPr lang="en-US" b="1" dirty="0" err="1" smtClean="0"/>
              <a:t>ispitnim</a:t>
            </a:r>
            <a:r>
              <a:rPr lang="en-US" b="1" dirty="0" smtClean="0"/>
              <a:t> </a:t>
            </a:r>
            <a:r>
              <a:rPr lang="en-US" b="1" dirty="0" err="1" smtClean="0"/>
              <a:t>katalozima</a:t>
            </a:r>
            <a:r>
              <a:rPr lang="en-US" dirty="0" smtClean="0"/>
              <a:t> </a:t>
            </a:r>
            <a:endParaRPr lang="hr-HR" dirty="0" smtClean="0"/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 err="1" smtClean="0"/>
              <a:t>prema</a:t>
            </a:r>
            <a:r>
              <a:rPr lang="en-US" dirty="0" smtClean="0"/>
              <a:t> </a:t>
            </a:r>
            <a:r>
              <a:rPr lang="en-US" dirty="0" err="1" smtClean="0"/>
              <a:t>važećim</a:t>
            </a:r>
            <a:r>
              <a:rPr lang="en-US" dirty="0" smtClean="0"/>
              <a:t> </a:t>
            </a:r>
            <a:r>
              <a:rPr lang="en-US" dirty="0" err="1" smtClean="0"/>
              <a:t>nastavnim</a:t>
            </a:r>
            <a:r>
              <a:rPr lang="en-US" dirty="0" smtClean="0"/>
              <a:t> </a:t>
            </a:r>
            <a:r>
              <a:rPr lang="en-US" dirty="0" err="1" smtClean="0"/>
              <a:t>planovima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programima</a:t>
            </a:r>
            <a:r>
              <a:rPr lang="hr-HR" dirty="0" smtClean="0"/>
              <a:t> - </a:t>
            </a:r>
            <a:r>
              <a:rPr lang="en-US" dirty="0" smtClean="0"/>
              <a:t>www.ncvvo.hr)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23853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OBVEZNI DIO MATURE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b="1" dirty="0" err="1" smtClean="0"/>
              <a:t>Hrvatski</a:t>
            </a:r>
            <a:r>
              <a:rPr lang="en-US" b="1" dirty="0" smtClean="0"/>
              <a:t> </a:t>
            </a:r>
            <a:r>
              <a:rPr lang="en-US" b="1" dirty="0" err="1" smtClean="0"/>
              <a:t>jezik</a:t>
            </a:r>
            <a:r>
              <a:rPr lang="en-US" b="1" dirty="0" smtClean="0"/>
              <a:t>, </a:t>
            </a:r>
            <a:r>
              <a:rPr lang="en-US" b="1" dirty="0" err="1" smtClean="0"/>
              <a:t>Matematika</a:t>
            </a:r>
            <a:r>
              <a:rPr lang="en-US" b="1" dirty="0" smtClean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 smtClean="0"/>
              <a:t>strani</a:t>
            </a:r>
            <a:r>
              <a:rPr lang="en-US" b="1" dirty="0" smtClean="0"/>
              <a:t> </a:t>
            </a:r>
            <a:r>
              <a:rPr lang="en-US" b="1" dirty="0" err="1" smtClean="0"/>
              <a:t>jezik</a:t>
            </a:r>
            <a:endParaRPr lang="en-US" b="1" dirty="0"/>
          </a:p>
          <a:p>
            <a:r>
              <a:rPr lang="pl-PL" b="1" dirty="0" smtClean="0"/>
              <a:t>A </a:t>
            </a:r>
            <a:r>
              <a:rPr lang="pl-PL" b="1" dirty="0"/>
              <a:t>– </a:t>
            </a:r>
            <a:r>
              <a:rPr lang="pl-PL" b="1" dirty="0" smtClean="0"/>
              <a:t>viš</a:t>
            </a:r>
            <a:r>
              <a:rPr lang="en-US" b="1" dirty="0" smtClean="0"/>
              <a:t>a</a:t>
            </a:r>
            <a:r>
              <a:rPr lang="pl-PL" b="1" dirty="0" smtClean="0"/>
              <a:t> razin</a:t>
            </a:r>
            <a:r>
              <a:rPr lang="en-US" b="1" dirty="0" smtClean="0"/>
              <a:t>a</a:t>
            </a:r>
          </a:p>
          <a:p>
            <a:pPr marL="0" indent="0">
              <a:buNone/>
            </a:pPr>
            <a:r>
              <a:rPr lang="en-US" b="1" dirty="0" smtClean="0"/>
              <a:t>   </a:t>
            </a:r>
            <a:r>
              <a:rPr lang="pl-PL" b="1" dirty="0" smtClean="0"/>
              <a:t>B </a:t>
            </a:r>
            <a:r>
              <a:rPr lang="pl-PL" b="1" dirty="0"/>
              <a:t>– </a:t>
            </a:r>
            <a:r>
              <a:rPr lang="pl-PL" b="1" dirty="0" smtClean="0"/>
              <a:t>osnovn</a:t>
            </a:r>
            <a:r>
              <a:rPr lang="en-US" b="1" dirty="0" smtClean="0"/>
              <a:t>a</a:t>
            </a:r>
            <a:r>
              <a:rPr lang="pl-PL" b="1" dirty="0" smtClean="0"/>
              <a:t> razin</a:t>
            </a:r>
            <a:r>
              <a:rPr lang="en-US" b="1" dirty="0" smtClean="0"/>
              <a:t>a</a:t>
            </a:r>
            <a:endParaRPr lang="en-US" b="1" dirty="0"/>
          </a:p>
          <a:p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izbor</a:t>
            </a:r>
            <a:r>
              <a:rPr lang="en-US" dirty="0" smtClean="0"/>
              <a:t> </a:t>
            </a:r>
            <a:r>
              <a:rPr lang="en-US" dirty="0" err="1" smtClean="0"/>
              <a:t>razine</a:t>
            </a:r>
            <a:r>
              <a:rPr lang="en-US" dirty="0" smtClean="0"/>
              <a:t> </a:t>
            </a:r>
            <a:r>
              <a:rPr lang="en-US" dirty="0" err="1" smtClean="0"/>
              <a:t>učenik</a:t>
            </a:r>
            <a:r>
              <a:rPr lang="en-US" dirty="0" smtClean="0"/>
              <a:t> </a:t>
            </a:r>
            <a:r>
              <a:rPr lang="en-US" dirty="0" err="1" smtClean="0"/>
              <a:t>će</a:t>
            </a:r>
            <a:r>
              <a:rPr lang="en-US" dirty="0" smtClean="0"/>
              <a:t> se </a:t>
            </a:r>
            <a:r>
              <a:rPr lang="en-US" dirty="0" err="1" smtClean="0"/>
              <a:t>opredijeliti</a:t>
            </a:r>
            <a:r>
              <a:rPr lang="en-US" dirty="0" smtClean="0"/>
              <a:t> </a:t>
            </a:r>
            <a:r>
              <a:rPr lang="en-US" dirty="0" err="1" smtClean="0"/>
              <a:t>prema</a:t>
            </a:r>
            <a:r>
              <a:rPr lang="en-US" dirty="0" smtClean="0"/>
              <a:t> </a:t>
            </a:r>
            <a:r>
              <a:rPr lang="en-US" dirty="0" err="1" smtClean="0"/>
              <a:t>zahtjevu</a:t>
            </a:r>
            <a:r>
              <a:rPr lang="en-US" dirty="0" smtClean="0"/>
              <a:t> </a:t>
            </a:r>
            <a:r>
              <a:rPr lang="en-US" dirty="0" err="1" smtClean="0"/>
              <a:t>studijskog</a:t>
            </a:r>
            <a:r>
              <a:rPr lang="en-US" dirty="0" smtClean="0"/>
              <a:t> </a:t>
            </a:r>
            <a:r>
              <a:rPr lang="en-US" dirty="0" err="1" smtClean="0"/>
              <a:t>programa</a:t>
            </a:r>
            <a:r>
              <a:rPr lang="hr-HR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Kao </a:t>
            </a:r>
            <a:r>
              <a:rPr lang="en-US" dirty="0" err="1"/>
              <a:t>ispit</a:t>
            </a:r>
            <a:r>
              <a:rPr lang="en-US" dirty="0"/>
              <a:t> </a:t>
            </a:r>
            <a:r>
              <a:rPr lang="en-US" dirty="0" err="1"/>
              <a:t>obveznog</a:t>
            </a:r>
            <a:r>
              <a:rPr lang="en-US" dirty="0"/>
              <a:t> </a:t>
            </a:r>
            <a:r>
              <a:rPr lang="en-US" dirty="0" err="1"/>
              <a:t>dijela</a:t>
            </a:r>
            <a:r>
              <a:rPr lang="en-US" dirty="0"/>
              <a:t> mature </a:t>
            </a:r>
            <a:r>
              <a:rPr lang="en-US" dirty="0" err="1"/>
              <a:t>može</a:t>
            </a:r>
            <a:r>
              <a:rPr lang="en-US" dirty="0"/>
              <a:t> se </a:t>
            </a:r>
            <a:r>
              <a:rPr lang="en-US" dirty="0" err="1"/>
              <a:t>polagati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b="1" dirty="0" err="1"/>
              <a:t>strani</a:t>
            </a:r>
            <a:r>
              <a:rPr lang="en-US" b="1" dirty="0"/>
              <a:t>  </a:t>
            </a:r>
            <a:r>
              <a:rPr lang="en-US" b="1" dirty="0" err="1"/>
              <a:t>jezik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kojeg</a:t>
            </a:r>
            <a:r>
              <a:rPr lang="en-US" dirty="0"/>
              <a:t> je </a:t>
            </a:r>
            <a:r>
              <a:rPr lang="en-US" dirty="0" err="1"/>
              <a:t>učenik</a:t>
            </a:r>
            <a:r>
              <a:rPr lang="en-US" dirty="0"/>
              <a:t> u </a:t>
            </a:r>
            <a:r>
              <a:rPr lang="en-US" dirty="0" err="1"/>
              <a:t>najmanje</a:t>
            </a:r>
            <a:r>
              <a:rPr lang="en-US" dirty="0"/>
              <a:t> </a:t>
            </a:r>
            <a:r>
              <a:rPr lang="en-US" dirty="0" err="1"/>
              <a:t>dvije</a:t>
            </a:r>
            <a:r>
              <a:rPr lang="en-US" dirty="0"/>
              <a:t> </a:t>
            </a:r>
            <a:r>
              <a:rPr lang="en-US" dirty="0" err="1"/>
              <a:t>školske</a:t>
            </a:r>
            <a:r>
              <a:rPr lang="en-US" dirty="0"/>
              <a:t> </a:t>
            </a:r>
            <a:r>
              <a:rPr lang="en-US" dirty="0" err="1"/>
              <a:t>godine</a:t>
            </a:r>
            <a:r>
              <a:rPr lang="en-US" dirty="0"/>
              <a:t> bio </a:t>
            </a:r>
            <a:r>
              <a:rPr lang="en-US" dirty="0" err="1"/>
              <a:t>pozitivno</a:t>
            </a:r>
            <a:r>
              <a:rPr lang="en-US" dirty="0"/>
              <a:t> </a:t>
            </a:r>
            <a:r>
              <a:rPr lang="en-US" dirty="0" err="1"/>
              <a:t>ocijenjen</a:t>
            </a:r>
            <a:r>
              <a:rPr lang="en-US" dirty="0"/>
              <a:t>, a </a:t>
            </a:r>
            <a:r>
              <a:rPr lang="en-US" dirty="0" err="1"/>
              <a:t>sadržaj</a:t>
            </a:r>
            <a:r>
              <a:rPr lang="en-US" dirty="0"/>
              <a:t> je </a:t>
            </a:r>
            <a:r>
              <a:rPr lang="en-US" dirty="0" err="1"/>
              <a:t>propisan</a:t>
            </a:r>
            <a:r>
              <a:rPr lang="en-US" dirty="0"/>
              <a:t> </a:t>
            </a:r>
            <a:r>
              <a:rPr lang="en-US" dirty="0" err="1"/>
              <a:t>ispitnim</a:t>
            </a:r>
            <a:r>
              <a:rPr lang="en-US" dirty="0"/>
              <a:t> </a:t>
            </a:r>
            <a:r>
              <a:rPr lang="en-US" dirty="0" err="1"/>
              <a:t>katalogom</a:t>
            </a:r>
            <a:endParaRPr lang="en-US" dirty="0"/>
          </a:p>
          <a:p>
            <a:r>
              <a:rPr lang="en-US" dirty="0" err="1" smtClean="0"/>
              <a:t>Razine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sadržaji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propisani</a:t>
            </a:r>
            <a:r>
              <a:rPr lang="en-US" dirty="0" smtClean="0"/>
              <a:t> </a:t>
            </a:r>
            <a:r>
              <a:rPr lang="en-US" b="1" dirty="0" err="1" smtClean="0"/>
              <a:t>ispitnim</a:t>
            </a:r>
            <a:r>
              <a:rPr lang="en-US" b="1" dirty="0" smtClean="0"/>
              <a:t> </a:t>
            </a:r>
            <a:r>
              <a:rPr lang="en-US" b="1" dirty="0" err="1" smtClean="0"/>
              <a:t>katalozima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6497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800" dirty="0" err="1"/>
              <a:t>Položena</a:t>
            </a:r>
            <a:r>
              <a:rPr lang="en-US" sz="2800" dirty="0"/>
              <a:t> </a:t>
            </a:r>
            <a:r>
              <a:rPr lang="en-US" sz="2800" b="1" dirty="0" err="1"/>
              <a:t>viša</a:t>
            </a:r>
            <a:r>
              <a:rPr lang="en-US" sz="2800" b="1" dirty="0"/>
              <a:t> (A) </a:t>
            </a:r>
            <a:r>
              <a:rPr lang="en-US" sz="2800" b="1" dirty="0" err="1"/>
              <a:t>razina</a:t>
            </a:r>
            <a:r>
              <a:rPr lang="en-US" sz="2800" b="1" dirty="0"/>
              <a:t> </a:t>
            </a:r>
            <a:r>
              <a:rPr lang="en-US" sz="2800" dirty="0" err="1"/>
              <a:t>obvezatnoga</a:t>
            </a:r>
            <a:r>
              <a:rPr lang="en-US" sz="2800" dirty="0"/>
              <a:t> </a:t>
            </a:r>
            <a:r>
              <a:rPr lang="en-US" sz="2800" dirty="0" err="1"/>
              <a:t>ispita</a:t>
            </a:r>
            <a:r>
              <a:rPr lang="en-US" sz="2800" dirty="0"/>
              <a:t> </a:t>
            </a:r>
            <a:r>
              <a:rPr lang="en-US" sz="2800" dirty="0" err="1"/>
              <a:t>omogućuje</a:t>
            </a:r>
            <a:r>
              <a:rPr lang="en-US" sz="2800" dirty="0"/>
              <a:t> </a:t>
            </a:r>
            <a:r>
              <a:rPr lang="en-US" sz="2800" dirty="0" err="1"/>
              <a:t>učeniku</a:t>
            </a:r>
            <a:r>
              <a:rPr lang="en-US" sz="2800" dirty="0"/>
              <a:t> </a:t>
            </a:r>
            <a:r>
              <a:rPr lang="en-US" sz="2800" dirty="0" err="1"/>
              <a:t>pristup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onim</a:t>
            </a:r>
            <a:r>
              <a:rPr lang="en-US" sz="2800" dirty="0"/>
              <a:t> </a:t>
            </a:r>
            <a:r>
              <a:rPr lang="en-US" sz="2800" dirty="0" err="1"/>
              <a:t>studijskim</a:t>
            </a:r>
            <a:r>
              <a:rPr lang="en-US" sz="2800" dirty="0"/>
              <a:t> </a:t>
            </a:r>
            <a:r>
              <a:rPr lang="en-US" sz="2800" dirty="0" err="1"/>
              <a:t>programima</a:t>
            </a:r>
            <a:r>
              <a:rPr lang="en-US" sz="2800" dirty="0"/>
              <a:t> </a:t>
            </a:r>
            <a:r>
              <a:rPr lang="en-US" sz="2800" dirty="0" err="1"/>
              <a:t>koji</a:t>
            </a:r>
            <a:r>
              <a:rPr lang="en-US" sz="2800" dirty="0"/>
              <a:t> </a:t>
            </a:r>
            <a:r>
              <a:rPr lang="en-US" sz="2800" dirty="0" err="1"/>
              <a:t>traže</a:t>
            </a:r>
            <a:r>
              <a:rPr lang="en-US" sz="2800" dirty="0"/>
              <a:t> </a:t>
            </a:r>
            <a:r>
              <a:rPr lang="en-US" sz="2800" b="1" dirty="0" err="1"/>
              <a:t>osnovnu</a:t>
            </a:r>
            <a:r>
              <a:rPr lang="en-US" sz="2800" b="1" dirty="0"/>
              <a:t> (B) </a:t>
            </a:r>
            <a:r>
              <a:rPr lang="en-US" sz="2800" b="1" dirty="0" err="1"/>
              <a:t>razinu</a:t>
            </a:r>
            <a:r>
              <a:rPr lang="en-US" sz="2800" b="1" dirty="0"/>
              <a:t>.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1339" y="3962400"/>
            <a:ext cx="5712179" cy="1541476"/>
          </a:xfrm>
        </p:spPr>
        <p:txBody>
          <a:bodyPr>
            <a:normAutofit/>
          </a:bodyPr>
          <a:lstStyle/>
          <a:p>
            <a:r>
              <a:rPr lang="en-US" sz="2000" dirty="0" err="1">
                <a:solidFill>
                  <a:schemeClr val="tx1"/>
                </a:solidFill>
              </a:rPr>
              <a:t>Učenici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koji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polože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osnovnu</a:t>
            </a:r>
            <a:r>
              <a:rPr lang="en-US" sz="2000" b="1" dirty="0">
                <a:solidFill>
                  <a:schemeClr val="tx1"/>
                </a:solidFill>
              </a:rPr>
              <a:t> (B)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razinu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ispita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u="sng" dirty="0" err="1">
                <a:solidFill>
                  <a:schemeClr val="tx1"/>
                </a:solidFill>
              </a:rPr>
              <a:t>nemaju</a:t>
            </a:r>
            <a:r>
              <a:rPr lang="en-US" sz="2000" u="sng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mogućnost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prijaviti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studijske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programe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koji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traže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polaganje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više</a:t>
            </a:r>
            <a:r>
              <a:rPr lang="en-US" sz="2000" b="1" dirty="0">
                <a:solidFill>
                  <a:schemeClr val="tx1"/>
                </a:solidFill>
              </a:rPr>
              <a:t> (A) </a:t>
            </a:r>
            <a:r>
              <a:rPr lang="en-US" sz="2000" b="1" dirty="0" err="1">
                <a:solidFill>
                  <a:schemeClr val="tx1"/>
                </a:solidFill>
              </a:rPr>
              <a:t>razine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ispita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959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1552</TotalTime>
  <Words>1958</Words>
  <Application>Microsoft Office PowerPoint</Application>
  <PresentationFormat>On-screen Show (4:3)</PresentationFormat>
  <Paragraphs>253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Arial</vt:lpstr>
      <vt:lpstr>Brush Script MT</vt:lpstr>
      <vt:lpstr>Constantia</vt:lpstr>
      <vt:lpstr>Franklin Gothic Book</vt:lpstr>
      <vt:lpstr>Rage Italic</vt:lpstr>
      <vt:lpstr>Pushpin</vt:lpstr>
      <vt:lpstr>DRŽAVNA MATURA</vt:lpstr>
      <vt:lpstr>ISPITNA KOORDINATORICA XVI. GIMNAZIJE </vt:lpstr>
      <vt:lpstr>Državna matura</vt:lpstr>
      <vt:lpstr>Tko polaže državnu maturu</vt:lpstr>
      <vt:lpstr>Tko organizira i provodi državnu maturu?</vt:lpstr>
      <vt:lpstr>PowerPoint Presentation</vt:lpstr>
      <vt:lpstr>ISPITI DRŽAVNE MATURE</vt:lpstr>
      <vt:lpstr>OBVEZNI DIO MATURE</vt:lpstr>
      <vt:lpstr>Položena viša (A) razina obvezatnoga ispita omogućuje učeniku pristup i onim studijskim programima koji traže osnovnu (B) razinu. </vt:lpstr>
      <vt:lpstr>IZBORNI DIO MATURE</vt:lpstr>
      <vt:lpstr>PowerPoint Presentation</vt:lpstr>
      <vt:lpstr>ISPITNI ROKOVI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Uvjet pristupa prijavljenim ispitima državne mature u ljetnome roku: </vt:lpstr>
      <vt:lpstr>Naknadna prijava i promjena ispita ‒ samo iz  opravdanih razloga</vt:lpstr>
      <vt:lpstr>Odjava prijavljenih ispita</vt:lpstr>
      <vt:lpstr>Plaćanje ispita</vt:lpstr>
      <vt:lpstr>PowerPoint Presentation</vt:lpstr>
      <vt:lpstr>PowerPoint Presentation</vt:lpstr>
      <vt:lpstr>PowerPoint Presentation</vt:lpstr>
      <vt:lpstr>TIJEKOM ISPITA</vt:lpstr>
      <vt:lpstr>KRŠENJE PRAVILA</vt:lpstr>
      <vt:lpstr> Mjere pri utvrđenom nedozovoljenom ponašanju </vt:lpstr>
      <vt:lpstr>OCJENJIVANJE</vt:lpstr>
      <vt:lpstr>OCJENJIVANJE</vt:lpstr>
      <vt:lpstr>OCJENJIVANJE</vt:lpstr>
      <vt:lpstr>PowerPoint Presentation</vt:lpstr>
      <vt:lpstr>PRIGOVORI</vt:lpstr>
      <vt:lpstr>PRIGOVORI</vt:lpstr>
      <vt:lpstr>PRILAGODBA ISPITNE TEHNOLOGIJE</vt:lpstr>
      <vt:lpstr>PRILAGODBA ISPITNE TEHNOLOGIJE</vt:lpstr>
      <vt:lpstr>Učenici s teškoćama</vt:lpstr>
      <vt:lpstr>Zdravstveni problemi učenika</vt:lpstr>
      <vt:lpstr>Prilagodbe ispitne tehnologije uključuju:</vt:lpstr>
      <vt:lpstr>PowerPoint Presentation</vt:lpstr>
      <vt:lpstr>Elementi zahtjeva za PIT</vt:lpstr>
      <vt:lpstr> * Info centar NCVVO-a   01/4501 899  info.centar@ncvvo.hr  </vt:lpstr>
      <vt:lpstr>PowerPoint Presentation</vt:lpstr>
      <vt:lpstr>Informacije o državnoj maturi</vt:lpstr>
      <vt:lpstr>Bitni dokumenti</vt:lpstr>
      <vt:lpstr>PowerPoint Presentation</vt:lpstr>
      <vt:lpstr>Hvala na pozornosti!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</dc:creator>
  <cp:lastModifiedBy>Windows korisnik</cp:lastModifiedBy>
  <cp:revision>103</cp:revision>
  <dcterms:created xsi:type="dcterms:W3CDTF">2006-08-16T00:00:00Z</dcterms:created>
  <dcterms:modified xsi:type="dcterms:W3CDTF">2020-12-10T14:06:15Z</dcterms:modified>
</cp:coreProperties>
</file>